
<file path=[Content_Types].xml><?xml version="1.0" encoding="utf-8"?>
<Types xmlns="http://schemas.openxmlformats.org/package/2006/content-types">
  <Default Extension="vml" ContentType="application/vnd.openxmlformats-officedocument.vmlDrawing"/>
  <Default Extension="doc" ContentType="application/msword"/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8" r:id="rId3"/>
    <p:sldId id="259" r:id="rId5"/>
    <p:sldId id="260" r:id="rId6"/>
    <p:sldId id="275" r:id="rId7"/>
    <p:sldId id="277" r:id="rId8"/>
    <p:sldId id="276" r:id="rId9"/>
    <p:sldId id="261" r:id="rId10"/>
    <p:sldId id="262" r:id="rId11"/>
    <p:sldId id="278" r:id="rId12"/>
    <p:sldId id="274" r:id="rId13"/>
    <p:sldId id="264" r:id="rId14"/>
    <p:sldId id="265" r:id="rId15"/>
    <p:sldId id="266" r:id="rId16"/>
    <p:sldId id="268" r:id="rId17"/>
    <p:sldId id="271" r:id="rId18"/>
    <p:sldId id="279" r:id="rId19"/>
    <p:sldId id="273" r:id="rId20"/>
  </p:sldIdLst>
  <p:sldSz cx="12192000" cy="6858000" type="screen16x9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0" userDrawn="1">
          <p15:clr>
            <a:srgbClr val="A4A3A4"/>
          </p15:clr>
        </p15:guide>
        <p15:guide id="2" pos="3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gh Tech" initials="H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3668C2"/>
    <a:srgbClr val="44546A"/>
    <a:srgbClr val="C6E0F2"/>
    <a:srgbClr val="9FCBE9"/>
    <a:srgbClr val="7BB8E1"/>
    <a:srgbClr val="4098D4"/>
    <a:srgbClr val="1F608B"/>
    <a:srgbClr val="297FB9"/>
    <a:srgbClr val="EE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558" y="72"/>
      </p:cViewPr>
      <p:guideLst>
        <p:guide orient="horz" pos="2120"/>
        <p:guide pos="38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9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48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3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54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F8777-A6DF-4004-BF2D-5451A2DEB2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55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p>
            <a:endParaRPr lang="zh-CN" altLang="en-US"/>
          </a:p>
        </p:txBody>
      </p:sp>
      <p:sp>
        <p:nvSpPr>
          <p:cNvPr id="1048856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57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58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29087-9B48-4020-A53F-D99920FFD3D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1829087-9B48-4020-A53F-D99920FFD3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6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1829087-9B48-4020-A53F-D99920FFD3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8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9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2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25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4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4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8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8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8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8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0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0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1829087-9B48-4020-A53F-D99920FFD3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15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2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15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研发人员有</a:t>
            </a:r>
            <a:r>
              <a:rPr lang="en-US" altLang="zh-CN" dirty="0"/>
              <a:t>120</a:t>
            </a:r>
            <a:r>
              <a:rPr lang="zh-CN" altLang="en-US" dirty="0"/>
              <a:t>余人，和各大高校进行产学研合作，技术储备，发明专利</a:t>
            </a:r>
            <a:r>
              <a:rPr lang="en-US" altLang="zh-CN" dirty="0"/>
              <a:t>10</a:t>
            </a:r>
            <a:r>
              <a:rPr lang="zh-CN" altLang="en-US" dirty="0"/>
              <a:t>项，实用新型专利</a:t>
            </a:r>
            <a:r>
              <a:rPr lang="en-US" altLang="zh-CN" dirty="0"/>
              <a:t>46</a:t>
            </a:r>
            <a:r>
              <a:rPr lang="zh-CN" altLang="en-US" dirty="0"/>
              <a:t>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介绍近三年销售额，新厂区，新投入的产线，产品年产能</a:t>
            </a:r>
            <a:r>
              <a:rPr lang="en-US" altLang="zh-CN" dirty="0"/>
              <a:t>8</a:t>
            </a:r>
            <a:r>
              <a:rPr lang="zh-CN" altLang="en-US" dirty="0"/>
              <a:t>万多套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29087-9B48-4020-A53F-D99920FFD3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4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4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1829087-9B48-4020-A53F-D99920FFD3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5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6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钣金、焊接和机加的设备</a:t>
            </a:r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0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21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2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2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2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9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10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11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1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1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00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48601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6A11B84-1E5C-4FC5-BC05-C7A743CF2F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0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0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FC20BFF-482E-494F-8DA2-7FFD5CC08E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22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2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2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2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5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26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82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2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2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0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31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32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33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34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35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6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37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838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39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840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41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42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43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5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0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0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0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4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4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7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48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49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850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51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52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4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15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8816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817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18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19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jpeg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  <p:pic>
        <p:nvPicPr>
          <p:cNvPr id="2097152" name="图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7"/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2097153" name="图片 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1048581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6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0.png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6.xml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1.png"/><Relationship Id="rId7" Type="http://schemas.openxmlformats.org/officeDocument/2006/relationships/tags" Target="../tags/tag4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7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tags" Target="../tags/tag4.xml"/><Relationship Id="rId4" Type="http://schemas.openxmlformats.org/officeDocument/2006/relationships/image" Target="../media/image10.png"/><Relationship Id="rId3" Type="http://schemas.openxmlformats.org/officeDocument/2006/relationships/tags" Target="../tags/tag3.xml"/><Relationship Id="rId22" Type="http://schemas.openxmlformats.org/officeDocument/2006/relationships/notesSlide" Target="../notesSlides/notesSlide5.xml"/><Relationship Id="rId21" Type="http://schemas.openxmlformats.org/officeDocument/2006/relationships/slideLayout" Target="../slideLayouts/slideLayout12.xml"/><Relationship Id="rId20" Type="http://schemas.openxmlformats.org/officeDocument/2006/relationships/tags" Target="../tags/tag14.xml"/><Relationship Id="rId2" Type="http://schemas.openxmlformats.org/officeDocument/2006/relationships/image" Target="../media/image9.png"/><Relationship Id="rId19" Type="http://schemas.openxmlformats.org/officeDocument/2006/relationships/image" Target="../media/image15.png"/><Relationship Id="rId18" Type="http://schemas.openxmlformats.org/officeDocument/2006/relationships/tags" Target="../tags/tag13.xml"/><Relationship Id="rId17" Type="http://schemas.openxmlformats.org/officeDocument/2006/relationships/image" Target="../media/image14.png"/><Relationship Id="rId16" Type="http://schemas.openxmlformats.org/officeDocument/2006/relationships/tags" Target="../tags/tag12.xml"/><Relationship Id="rId15" Type="http://schemas.openxmlformats.org/officeDocument/2006/relationships/image" Target="../media/image13.png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image" Target="../media/image12.png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image" Target="../media/image16.png"/><Relationship Id="rId2" Type="http://schemas.openxmlformats.org/officeDocument/2006/relationships/tags" Target="../tags/tag16.xml"/><Relationship Id="rId18" Type="http://schemas.openxmlformats.org/officeDocument/2006/relationships/notesSlide" Target="../notesSlides/notesSlide6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8.xml"/><Relationship Id="rId15" Type="http://schemas.openxmlformats.org/officeDocument/2006/relationships/tags" Target="../tags/tag27.xml"/><Relationship Id="rId14" Type="http://schemas.openxmlformats.org/officeDocument/2006/relationships/tags" Target="../tags/tag26.xml"/><Relationship Id="rId13" Type="http://schemas.openxmlformats.org/officeDocument/2006/relationships/image" Target="../media/image12.png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jpe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image" Target="../media/image20.jpeg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image" Target="../media/image19.jpeg"/><Relationship Id="rId3" Type="http://schemas.openxmlformats.org/officeDocument/2006/relationships/tags" Target="../tags/tag31.xml"/><Relationship Id="rId29" Type="http://schemas.openxmlformats.org/officeDocument/2006/relationships/notesSlide" Target="../notesSlides/notesSlide9.xml"/><Relationship Id="rId28" Type="http://schemas.openxmlformats.org/officeDocument/2006/relationships/vmlDrawing" Target="../drawings/vmlDrawing1.vml"/><Relationship Id="rId27" Type="http://schemas.openxmlformats.org/officeDocument/2006/relationships/slideLayout" Target="../slideLayouts/slideLayout12.xml"/><Relationship Id="rId26" Type="http://schemas.openxmlformats.org/officeDocument/2006/relationships/image" Target="../media/image25.jpeg"/><Relationship Id="rId25" Type="http://schemas.openxmlformats.org/officeDocument/2006/relationships/image" Target="../media/image24.jpeg"/><Relationship Id="rId24" Type="http://schemas.openxmlformats.org/officeDocument/2006/relationships/image" Target="../media/image23.jpeg"/><Relationship Id="rId23" Type="http://schemas.openxmlformats.org/officeDocument/2006/relationships/tags" Target="../tags/tag45.xml"/><Relationship Id="rId22" Type="http://schemas.openxmlformats.org/officeDocument/2006/relationships/tags" Target="../tags/tag44.xml"/><Relationship Id="rId21" Type="http://schemas.openxmlformats.org/officeDocument/2006/relationships/tags" Target="../tags/tag43.xml"/><Relationship Id="rId20" Type="http://schemas.openxmlformats.org/officeDocument/2006/relationships/tags" Target="../tags/tag42.xml"/><Relationship Id="rId2" Type="http://schemas.openxmlformats.org/officeDocument/2006/relationships/tags" Target="../tags/tag30.xml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image" Target="../media/image12.png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image" Target="../media/image22.png"/><Relationship Id="rId12" Type="http://schemas.openxmlformats.org/officeDocument/2006/relationships/tags" Target="../tags/tag36.xml"/><Relationship Id="rId11" Type="http://schemas.openxmlformats.org/officeDocument/2006/relationships/image" Target="../media/image21.emf"/><Relationship Id="rId10" Type="http://schemas.openxmlformats.org/officeDocument/2006/relationships/oleObject" Target="../embeddings/Document1.doc"/><Relationship Id="rId1" Type="http://schemas.openxmlformats.org/officeDocument/2006/relationships/tags" Target="../tags/tag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24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2097158" name="图片 2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1048587" name="矩形 2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pic>
        <p:nvPicPr>
          <p:cNvPr id="2097159" name="图片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527" y="536900"/>
            <a:ext cx="8937473" cy="6321100"/>
          </a:xfrm>
          <a:prstGeom prst="rect">
            <a:avLst/>
          </a:prstGeom>
        </p:spPr>
      </p:pic>
      <p:sp>
        <p:nvSpPr>
          <p:cNvPr id="1048588" name="菱形 14"/>
          <p:cNvSpPr/>
          <p:nvPr/>
        </p:nvSpPr>
        <p:spPr>
          <a:xfrm>
            <a:off x="-916323" y="-130358"/>
            <a:ext cx="3270465" cy="3270465"/>
          </a:xfrm>
          <a:prstGeom prst="diamond">
            <a:avLst/>
          </a:prstGeom>
          <a:blipFill>
            <a:blip r:embed="rId3"/>
            <a:srcRect/>
            <a:stretch>
              <a:fillRect l="-15239" r="-15239"/>
            </a:stretch>
          </a:blipFill>
          <a:effectLst>
            <a:outerShdw blurRad="50800" dist="381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p>
            <a:endParaRPr lang="zh-CN" altLang="en-US" dirty="0"/>
          </a:p>
        </p:txBody>
      </p:sp>
      <p:sp>
        <p:nvSpPr>
          <p:cNvPr id="1048589" name="菱形 22"/>
          <p:cNvSpPr/>
          <p:nvPr/>
        </p:nvSpPr>
        <p:spPr>
          <a:xfrm>
            <a:off x="15982" y="4264057"/>
            <a:ext cx="2224919" cy="2224919"/>
          </a:xfrm>
          <a:prstGeom prst="diamond">
            <a:avLst/>
          </a:prstGeom>
          <a:blipFill>
            <a:blip r:embed="rId4"/>
            <a:srcRect/>
            <a:stretch>
              <a:fillRect l="-12909" r="-12909"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p>
            <a:endParaRPr lang="zh-CN" altLang="en-US" dirty="0"/>
          </a:p>
        </p:txBody>
      </p:sp>
      <p:sp>
        <p:nvSpPr>
          <p:cNvPr id="1048590" name="菱形 26"/>
          <p:cNvSpPr/>
          <p:nvPr/>
        </p:nvSpPr>
        <p:spPr>
          <a:xfrm>
            <a:off x="671785" y="1521429"/>
            <a:ext cx="3830400" cy="3830400"/>
          </a:xfrm>
          <a:prstGeom prst="diamond">
            <a:avLst/>
          </a:prstGeom>
          <a:blipFill>
            <a:blip r:embed="rId5"/>
            <a:srcRect/>
            <a:stretch>
              <a:fillRect l="-38451" r="-38451"/>
            </a:stretch>
          </a:blipFill>
          <a:ln>
            <a:noFill/>
          </a:ln>
          <a:effectLst>
            <a:innerShdw blurRad="241300" dist="266700" dir="13500000">
              <a:prstClr val="black">
                <a:alpha val="34000"/>
              </a:prstClr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p>
            <a:endParaRPr lang="zh-CN" altLang="en-US" dirty="0"/>
          </a:p>
        </p:txBody>
      </p:sp>
      <p:sp>
        <p:nvSpPr>
          <p:cNvPr id="1048591" name="菱形 30"/>
          <p:cNvSpPr/>
          <p:nvPr/>
        </p:nvSpPr>
        <p:spPr>
          <a:xfrm rot="5400000">
            <a:off x="2586985" y="167298"/>
            <a:ext cx="2307882" cy="2310583"/>
          </a:xfrm>
          <a:prstGeom prst="diamond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 w="28575" cmpd="dbl">
            <a:noFill/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048592" name="菱形 49"/>
          <p:cNvSpPr/>
          <p:nvPr/>
        </p:nvSpPr>
        <p:spPr>
          <a:xfrm>
            <a:off x="-1247225" y="3044279"/>
            <a:ext cx="2307882" cy="2310583"/>
          </a:xfrm>
          <a:prstGeom prst="diamond">
            <a:avLst/>
          </a:prstGeom>
          <a:gradFill>
            <a:gsLst>
              <a:gs pos="0">
                <a:srgbClr val="F8F8FA"/>
              </a:gs>
              <a:gs pos="0">
                <a:srgbClr val="2F5597"/>
              </a:gs>
              <a:gs pos="100000">
                <a:srgbClr val="00B0F0"/>
              </a:gs>
            </a:gsLst>
            <a:lin ang="0" scaled="1"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048593" name="菱形 50"/>
          <p:cNvSpPr/>
          <p:nvPr/>
        </p:nvSpPr>
        <p:spPr>
          <a:xfrm>
            <a:off x="1166206" y="5454533"/>
            <a:ext cx="2307882" cy="2310583"/>
          </a:xfrm>
          <a:prstGeom prst="diamond">
            <a:avLst/>
          </a:prstGeom>
          <a:gradFill>
            <a:gsLst>
              <a:gs pos="0">
                <a:srgbClr val="F8F8FA"/>
              </a:gs>
              <a:gs pos="0">
                <a:srgbClr val="2F5597"/>
              </a:gs>
              <a:gs pos="100000">
                <a:srgbClr val="00B0F0"/>
              </a:gs>
            </a:gsLst>
            <a:lin ang="0" scaled="1"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048594" name="矩形 54"/>
          <p:cNvSpPr/>
          <p:nvPr>
            <p:custDataLst>
              <p:tags r:id="rId6"/>
            </p:custDataLst>
          </p:nvPr>
        </p:nvSpPr>
        <p:spPr>
          <a:xfrm>
            <a:off x="5661660" y="4284345"/>
            <a:ext cx="5042535" cy="951865"/>
          </a:xfrm>
          <a:prstGeom prst="rect">
            <a:avLst/>
          </a:prstGeom>
          <a:gradFill flip="none" rotWithShape="1">
            <a:gsLst>
              <a:gs pos="0">
                <a:srgbClr val="8AC2E1"/>
              </a:gs>
              <a:gs pos="100000">
                <a:srgbClr val="3765A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/>
            <a:r>
              <a:rPr lang="zh-CN" sz="3200" kern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企业简介</a:t>
            </a:r>
            <a:endParaRPr lang="zh-CN" sz="3200" kern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595" name="文本框 51"/>
          <p:cNvSpPr txBox="1"/>
          <p:nvPr/>
        </p:nvSpPr>
        <p:spPr>
          <a:xfrm>
            <a:off x="4547870" y="2968625"/>
            <a:ext cx="7317740" cy="7683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  <a:sp3d extrusionH="57150">
              <a:bevelT w="57150" h="38100" prst="artDeco"/>
              <a:bevelB w="38100" h="38100" prst="relaxedInset"/>
            </a:sp3d>
          </a:bodyPr>
          <a:p>
            <a:pPr algn="ctr"/>
            <a:r>
              <a:rPr lang="zh-CN" altLang="zh-CN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张海山锐谐体2.0-授权联系：Samtype@QQ.com" panose="02000000000000000000" charset="-122"/>
                <a:ea typeface="张海山锐谐体2.0-授权联系：Samtype@QQ.com" panose="02000000000000000000" charset="-122"/>
              </a:rPr>
              <a:t>泰兴航空光电技术有限公司</a:t>
            </a:r>
            <a:endParaRPr lang="zh-CN" altLang="zh-CN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张海山锐谐体2.0-授权联系：Samtype@QQ.com" panose="02000000000000000000" charset="-122"/>
              <a:ea typeface="张海山锐谐体2.0-授权联系：Samtype@QQ.com" panose="02000000000000000000" charset="-122"/>
            </a:endParaRPr>
          </a:p>
        </p:txBody>
      </p:sp>
      <p:pic>
        <p:nvPicPr>
          <p:cNvPr id="2097160" name="图片 1" descr="u=1747800731,2735432218&amp;fm=27&amp;gp=0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l="15567" r="12820" b="6101"/>
          <a:stretch>
            <a:fillRect/>
          </a:stretch>
        </p:blipFill>
        <p:spPr>
          <a:xfrm>
            <a:off x="7208838" y="555625"/>
            <a:ext cx="1948180" cy="192087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TextBox 13"/>
          <p:cNvSpPr txBox="1"/>
          <p:nvPr/>
        </p:nvSpPr>
        <p:spPr>
          <a:xfrm>
            <a:off x="2089956" y="868714"/>
            <a:ext cx="27355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 dirty="0">
                <a:solidFill>
                  <a:srgbClr val="0070C0"/>
                </a:solidFill>
                <a:latin typeface="张海山锐谐体2.0-授权联系：Samtype@QQ.com" panose="02000000000000000000" charset="-122"/>
                <a:ea typeface="张海山锐谐体2.0-授权联系：Samtype@QQ.com" panose="02000000000000000000" charset="-122"/>
              </a:rPr>
              <a:t>新厂区集景</a:t>
            </a:r>
            <a:endParaRPr lang="zh-CN" altLang="en-US" sz="4000" b="1" dirty="0">
              <a:solidFill>
                <a:srgbClr val="0070C0"/>
              </a:solidFill>
              <a:latin typeface="张海山锐谐体2.0-授权联系：Samtype@QQ.com" panose="02000000000000000000" charset="-122"/>
              <a:ea typeface="张海山锐谐体2.0-授权联系：Samtype@QQ.com" panose="02000000000000000000" charset="-122"/>
            </a:endParaRPr>
          </a:p>
        </p:txBody>
      </p:sp>
      <p:pic>
        <p:nvPicPr>
          <p:cNvPr id="2097170" name="图片 1" descr="u=1747800731,2735432218&amp;fm=27&amp;gp=0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15567" r="12820" b="6101"/>
          <a:stretch>
            <a:fillRect/>
          </a:stretch>
        </p:blipFill>
        <p:spPr>
          <a:xfrm>
            <a:off x="575310" y="577850"/>
            <a:ext cx="1143000" cy="1127760"/>
          </a:xfrm>
          <a:prstGeom prst="roundRect">
            <a:avLst/>
          </a:prstGeom>
          <a:noFill/>
          <a:effectLst/>
          <a:scene3d>
            <a:camera prst="orthographicFront"/>
            <a:lightRig rig="threePt" dir="t"/>
          </a:scene3d>
          <a:sp3d/>
        </p:spPr>
      </p:pic>
      <p:pic>
        <p:nvPicPr>
          <p:cNvPr id="4" name="图片 3" descr="微信图片_202303021756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915" y="6350"/>
            <a:ext cx="5080000" cy="3079750"/>
          </a:xfrm>
          <a:prstGeom prst="rect">
            <a:avLst/>
          </a:prstGeom>
        </p:spPr>
      </p:pic>
      <p:pic>
        <p:nvPicPr>
          <p:cNvPr id="2" name="图片 1" descr="微信图片_202303021756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" y="2393950"/>
            <a:ext cx="5339715" cy="3867150"/>
          </a:xfrm>
          <a:prstGeom prst="rect">
            <a:avLst/>
          </a:prstGeom>
        </p:spPr>
      </p:pic>
      <p:pic>
        <p:nvPicPr>
          <p:cNvPr id="3" name="图片 2" descr="微信图片_202303021756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915" y="3086100"/>
            <a:ext cx="5080000" cy="3345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图片 3" descr="C:\Users\Administrator\Desktop\logo\图片121.png图片121"/>
          <p:cNvPicPr>
            <a:picLocks noChangeAspect="1"/>
          </p:cNvPicPr>
          <p:nvPr/>
        </p:nvPicPr>
        <p:blipFill>
          <a:blip r:embed="rId1">
            <a:lum bright="12000"/>
          </a:blip>
          <a:srcRect/>
          <a:stretch>
            <a:fillRect/>
          </a:stretch>
        </p:blipFill>
        <p:spPr>
          <a:xfrm>
            <a:off x="5782945" y="587375"/>
            <a:ext cx="6414770" cy="2114550"/>
          </a:xfrm>
          <a:custGeom>
            <a:avLst/>
            <a:gdLst>
              <a:gd name="connsiteX0" fmla="*/ 1045086 w 8271928"/>
              <a:gd name="connsiteY0" fmla="*/ 0 h 2114489"/>
              <a:gd name="connsiteX1" fmla="*/ 8271928 w 8271928"/>
              <a:gd name="connsiteY1" fmla="*/ 0 h 2114489"/>
              <a:gd name="connsiteX2" fmla="*/ 8271928 w 8271928"/>
              <a:gd name="connsiteY2" fmla="*/ 2114489 h 2114489"/>
              <a:gd name="connsiteX3" fmla="*/ 0 w 8271928"/>
              <a:gd name="connsiteY3" fmla="*/ 2114489 h 2114489"/>
              <a:gd name="connsiteX4" fmla="*/ 0 w 8271928"/>
              <a:gd name="connsiteY4" fmla="*/ 2088334 h 211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1928" h="2114489">
                <a:moveTo>
                  <a:pt x="1045086" y="0"/>
                </a:moveTo>
                <a:lnTo>
                  <a:pt x="8271928" y="0"/>
                </a:lnTo>
                <a:lnTo>
                  <a:pt x="8271928" y="2114489"/>
                </a:lnTo>
                <a:lnTo>
                  <a:pt x="0" y="2114489"/>
                </a:lnTo>
                <a:lnTo>
                  <a:pt x="0" y="2088334"/>
                </a:lnTo>
                <a:close/>
              </a:path>
            </a:pathLst>
          </a:custGeom>
          <a:effectLst>
            <a:outerShdw blurRad="50800" dist="38100" dir="5400000" sx="101000" sy="101000" algn="t" rotWithShape="0">
              <a:prstClr val="black">
                <a:alpha val="30000"/>
              </a:prstClr>
            </a:outerShdw>
          </a:effectLst>
        </p:spPr>
      </p:pic>
      <p:sp>
        <p:nvSpPr>
          <p:cNvPr id="1048671" name="平行四边形 4"/>
          <p:cNvSpPr/>
          <p:nvPr/>
        </p:nvSpPr>
        <p:spPr>
          <a:xfrm>
            <a:off x="1720588" y="587152"/>
            <a:ext cx="5137412" cy="2114489"/>
          </a:xfrm>
          <a:prstGeom prst="parallelogram">
            <a:avLst>
              <a:gd name="adj" fmla="val 50044"/>
            </a:avLst>
          </a:prstGeom>
          <a:gradFill>
            <a:gsLst>
              <a:gs pos="0">
                <a:srgbClr val="05508F"/>
              </a:gs>
              <a:gs pos="98000">
                <a:srgbClr val="06A4E5"/>
              </a:gs>
            </a:gsLst>
            <a:lin ang="3600000" scaled="0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72" name="平行四边形 5"/>
          <p:cNvSpPr/>
          <p:nvPr/>
        </p:nvSpPr>
        <p:spPr>
          <a:xfrm>
            <a:off x="34444" y="1940403"/>
            <a:ext cx="2560838" cy="1337873"/>
          </a:xfrm>
          <a:prstGeom prst="parallelogram">
            <a:avLst>
              <a:gd name="adj" fmla="val 50044"/>
            </a:avLst>
          </a:prstGeom>
          <a:solidFill>
            <a:srgbClr val="0298D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73" name="平行四边形 7"/>
          <p:cNvSpPr>
            <a:spLocks noChangeAspect="1"/>
          </p:cNvSpPr>
          <p:nvPr/>
        </p:nvSpPr>
        <p:spPr>
          <a:xfrm>
            <a:off x="2069836" y="545179"/>
            <a:ext cx="324000" cy="221125"/>
          </a:xfrm>
          <a:prstGeom prst="parallelogram">
            <a:avLst>
              <a:gd name="adj" fmla="val 50044"/>
            </a:avLst>
          </a:prstGeom>
          <a:solidFill>
            <a:srgbClr val="029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74" name="平行四边形 8"/>
          <p:cNvSpPr>
            <a:spLocks noChangeAspect="1"/>
          </p:cNvSpPr>
          <p:nvPr/>
        </p:nvSpPr>
        <p:spPr>
          <a:xfrm>
            <a:off x="2295292" y="783047"/>
            <a:ext cx="216000" cy="147417"/>
          </a:xfrm>
          <a:prstGeom prst="parallelogram">
            <a:avLst>
              <a:gd name="adj" fmla="val 50044"/>
            </a:avLst>
          </a:prstGeom>
          <a:solidFill>
            <a:srgbClr val="026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75" name="文本框 9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<p:cNvSpPr txBox="1"/>
          <p:nvPr/>
        </p:nvSpPr>
        <p:spPr>
          <a:xfrm>
            <a:off x="2756373" y="1100407"/>
            <a:ext cx="3230880" cy="10147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p>
            <a:r>
              <a:rPr lang="zh-CN" altLang="en-US" sz="6000" dirty="0">
                <a:solidFill>
                  <a:srgbClr val="FFFFFF"/>
                </a:solidFill>
                <a:latin typeface="叶根友毛笔行书2.0版" panose="02010601030101010101" charset="-122"/>
                <a:ea typeface="叶根友毛笔行书2.0版" panose="02010601030101010101" charset="-122"/>
                <a:cs typeface="Kartika" panose="02020503030404060203" pitchFamily="18" charset="0"/>
              </a:rPr>
              <a:t>产品简介</a:t>
            </a:r>
            <a:endParaRPr lang="zh-CN" altLang="en-US" sz="6000" dirty="0">
              <a:solidFill>
                <a:srgbClr val="FFFFFF"/>
              </a:solidFill>
              <a:latin typeface="叶根友毛笔行书2.0版" panose="02010601030101010101" charset="-122"/>
              <a:ea typeface="叶根友毛笔行书2.0版" panose="02010601030101010101" charset="-122"/>
              <a:cs typeface="Kartika" panose="02020503030404060203" pitchFamily="18" charset="0"/>
            </a:endParaRPr>
          </a:p>
        </p:txBody>
      </p:sp>
      <p:sp>
        <p:nvSpPr>
          <p:cNvPr id="1048676" name="TextBox 10"/>
          <p:cNvSpPr txBox="1"/>
          <p:nvPr/>
        </p:nvSpPr>
        <p:spPr>
          <a:xfrm>
            <a:off x="1400919" y="3647140"/>
            <a:ext cx="10335042" cy="1024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</a:t>
            </a:r>
            <a:r>
              <a:rPr lang="zh-CN" altLang="en-US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液冷源的定义：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液冷源 是机、电、仪一体化的集成设备，其主要为发热器件提供循环冷却液，是整个液冷系统的冷却源。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77" name="矩形 11"/>
          <p:cNvSpPr>
            <a:spLocks noChangeAspect="1"/>
          </p:cNvSpPr>
          <p:nvPr/>
        </p:nvSpPr>
        <p:spPr>
          <a:xfrm rot="2700000">
            <a:off x="1398717" y="3818599"/>
            <a:ext cx="222621" cy="222621"/>
          </a:xfrm>
          <a:prstGeom prst="rect">
            <a:avLst/>
          </a:prstGeom>
          <a:gradFill>
            <a:gsLst>
              <a:gs pos="0">
                <a:srgbClr val="05508F"/>
              </a:gs>
              <a:gs pos="98000">
                <a:srgbClr val="06A4E5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048678" name="矩形 12"/>
          <p:cNvSpPr>
            <a:spLocks noChangeAspect="1"/>
          </p:cNvSpPr>
          <p:nvPr/>
        </p:nvSpPr>
        <p:spPr>
          <a:xfrm rot="2700000">
            <a:off x="1398717" y="5098052"/>
            <a:ext cx="222621" cy="222621"/>
          </a:xfrm>
          <a:prstGeom prst="rect">
            <a:avLst/>
          </a:prstGeom>
          <a:gradFill>
            <a:gsLst>
              <a:gs pos="0">
                <a:srgbClr val="05508F"/>
              </a:gs>
              <a:gs pos="98000">
                <a:srgbClr val="06A4E5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pic>
        <p:nvPicPr>
          <p:cNvPr id="2097180" name="图片 1" descr="u=1747800731,2735432218&amp;fm=27&amp;gp=0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15567" r="12820" b="6101"/>
          <a:stretch>
            <a:fillRect/>
          </a:stretch>
        </p:blipFill>
        <p:spPr>
          <a:xfrm>
            <a:off x="516890" y="362585"/>
            <a:ext cx="1577340" cy="1555750"/>
          </a:xfrm>
          <a:prstGeom prst="roundRect">
            <a:avLst/>
          </a:prstGeom>
        </p:spPr>
      </p:pic>
      <p:sp>
        <p:nvSpPr>
          <p:cNvPr id="1048679" name="TextBox 10"/>
          <p:cNvSpPr txBox="1"/>
          <p:nvPr/>
        </p:nvSpPr>
        <p:spPr>
          <a:xfrm>
            <a:off x="1400919" y="4828240"/>
            <a:ext cx="10335042" cy="1424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</a:t>
            </a:r>
            <a:r>
              <a:rPr lang="zh-CN" altLang="en-US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液冷源的用途：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液冷源 主要是提供温度、压力、流量满足要求的冷却液给发热器件、使发热器件的工作温度相对稳定，提高发热器件的工作可靠性与寿命。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1250">
        <p:blinds dir="vert"/>
      </p:transition>
    </mc:Choice>
    <mc:Fallback>
      <p:transition spd="med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extBox 13"/>
          <p:cNvSpPr txBox="1"/>
          <p:nvPr/>
        </p:nvSpPr>
        <p:spPr>
          <a:xfrm>
            <a:off x="1677841" y="577884"/>
            <a:ext cx="6278881" cy="6883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 dirty="0">
                <a:solidFill>
                  <a:srgbClr val="0070C0"/>
                </a:solidFill>
                <a:latin typeface="张海山锐谐体2.0-授权联系：Samtype@QQ.com" panose="02000000000000000000" charset="-122"/>
                <a:ea typeface="张海山锐谐体2.0-授权联系：Samtype@QQ.com" panose="02000000000000000000" charset="-122"/>
              </a:rPr>
              <a:t>产品简介</a:t>
            </a:r>
            <a:r>
              <a:rPr lang="en-US" altLang="zh-CN" sz="4000" b="1" dirty="0">
                <a:solidFill>
                  <a:srgbClr val="0070C0"/>
                </a:solidFill>
                <a:latin typeface="张海山锐谐体2.0-授权联系：Samtype@QQ.com" panose="02000000000000000000" charset="-122"/>
                <a:ea typeface="张海山锐谐体2.0-授权联系：Samtype@QQ.com" panose="02000000000000000000" charset="-122"/>
              </a:rPr>
              <a:t>——</a:t>
            </a:r>
            <a:r>
              <a:rPr lang="zh-CN" altLang="en-US" sz="4000" b="1" dirty="0">
                <a:solidFill>
                  <a:srgbClr val="0070C0"/>
                </a:solidFill>
                <a:latin typeface="张海山锐谐体2.0-授权联系：Samtype@QQ.com" panose="02000000000000000000" charset="-122"/>
                <a:ea typeface="张海山锐谐体2.0-授权联系：Samtype@QQ.com" panose="02000000000000000000" charset="-122"/>
              </a:rPr>
              <a:t>液冷源的应用</a:t>
            </a:r>
            <a:endParaRPr lang="zh-CN" altLang="en-US" sz="4000" b="1" dirty="0">
              <a:solidFill>
                <a:srgbClr val="0070C0"/>
              </a:solidFill>
              <a:latin typeface="张海山锐谐体2.0-授权联系：Samtype@QQ.com" panose="02000000000000000000" charset="-122"/>
              <a:ea typeface="张海山锐谐体2.0-授权联系：Samtype@QQ.com" panose="02000000000000000000" charset="-122"/>
            </a:endParaRPr>
          </a:p>
        </p:txBody>
      </p:sp>
      <p:pic>
        <p:nvPicPr>
          <p:cNvPr id="2097181" name="图片 1" descr="u=1747800731,2735432218&amp;fm=27&amp;gp=0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15567" r="12820" b="6101"/>
          <a:stretch>
            <a:fillRect/>
          </a:stretch>
        </p:blipFill>
        <p:spPr>
          <a:xfrm>
            <a:off x="492125" y="156845"/>
            <a:ext cx="1143000" cy="1127760"/>
          </a:xfrm>
          <a:prstGeom prst="roundRect">
            <a:avLst/>
          </a:prstGeom>
          <a:noFill/>
          <a:effectLst/>
          <a:scene3d>
            <a:camera prst="orthographicFront"/>
            <a:lightRig rig="threePt" dir="t"/>
          </a:scene3d>
          <a:sp3d/>
        </p:spPr>
      </p:pic>
      <p:grpSp>
        <p:nvGrpSpPr>
          <p:cNvPr id="73" name="Group 278"/>
          <p:cNvGrpSpPr/>
          <p:nvPr/>
        </p:nvGrpSpPr>
        <p:grpSpPr>
          <a:xfrm>
            <a:off x="5124696" y="2605629"/>
            <a:ext cx="1149224" cy="2585436"/>
            <a:chOff x="5264268" y="2352681"/>
            <a:chExt cx="1960218" cy="2388331"/>
          </a:xfrm>
        </p:grpSpPr>
        <p:grpSp>
          <p:nvGrpSpPr>
            <p:cNvPr id="74" name="Group 279"/>
            <p:cNvGrpSpPr/>
            <p:nvPr/>
          </p:nvGrpSpPr>
          <p:grpSpPr>
            <a:xfrm>
              <a:off x="5264268" y="2352681"/>
              <a:ext cx="1960218" cy="631220"/>
              <a:chOff x="5264268" y="2352681"/>
              <a:chExt cx="1960218" cy="631220"/>
            </a:xfrm>
          </p:grpSpPr>
          <p:cxnSp>
            <p:nvCxnSpPr>
              <p:cNvPr id="3145737" name="Straight Connector 284"/>
              <p:cNvCxnSpPr/>
              <p:nvPr/>
            </p:nvCxnSpPr>
            <p:spPr>
              <a:xfrm flipV="1">
                <a:off x="5264268" y="2352681"/>
                <a:ext cx="980109" cy="63122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38" name="Straight Connector 285"/>
              <p:cNvCxnSpPr/>
              <p:nvPr/>
            </p:nvCxnSpPr>
            <p:spPr>
              <a:xfrm>
                <a:off x="6244377" y="2352681"/>
                <a:ext cx="980109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281"/>
            <p:cNvGrpSpPr/>
            <p:nvPr/>
          </p:nvGrpSpPr>
          <p:grpSpPr>
            <a:xfrm flipV="1">
              <a:off x="5264268" y="4109792"/>
              <a:ext cx="1960218" cy="631220"/>
              <a:chOff x="5264268" y="3997177"/>
              <a:chExt cx="1960218" cy="631220"/>
            </a:xfrm>
          </p:grpSpPr>
          <p:cxnSp>
            <p:nvCxnSpPr>
              <p:cNvPr id="3145739" name="Straight Connector 282"/>
              <p:cNvCxnSpPr/>
              <p:nvPr/>
            </p:nvCxnSpPr>
            <p:spPr>
              <a:xfrm flipV="1">
                <a:off x="5264268" y="3997177"/>
                <a:ext cx="980109" cy="63122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40" name="Straight Connector 283"/>
              <p:cNvCxnSpPr/>
              <p:nvPr/>
            </p:nvCxnSpPr>
            <p:spPr>
              <a:xfrm>
                <a:off x="6244377" y="3997177"/>
                <a:ext cx="980109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组合 326"/>
          <p:cNvGrpSpPr/>
          <p:nvPr/>
        </p:nvGrpSpPr>
        <p:grpSpPr>
          <a:xfrm>
            <a:off x="6481445" y="2133600"/>
            <a:ext cx="4555490" cy="1289050"/>
            <a:chOff x="10185" y="7451"/>
            <a:chExt cx="7174" cy="2030"/>
          </a:xfrm>
        </p:grpSpPr>
        <p:sp>
          <p:nvSpPr>
            <p:cNvPr id="1048684" name="Oval 288"/>
            <p:cNvSpPr/>
            <p:nvPr/>
          </p:nvSpPr>
          <p:spPr>
            <a:xfrm>
              <a:off x="10185" y="7451"/>
              <a:ext cx="1448" cy="1448"/>
            </a:xfrm>
            <a:prstGeom prst="ellipse">
              <a:avLst/>
            </a:prstGeom>
            <a:noFill/>
            <a:ln w="57150">
              <a:solidFill>
                <a:srgbClr val="7CB9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048685" name="TextBox 293"/>
            <p:cNvSpPr txBox="1"/>
            <p:nvPr/>
          </p:nvSpPr>
          <p:spPr>
            <a:xfrm>
              <a:off x="11757" y="8175"/>
              <a:ext cx="560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solidFill>
                    <a:srgbClr val="7BB8E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应用于军用产品中，产品属性满足国军标的要求。</a:t>
              </a:r>
              <a:endParaRPr lang="zh-CN" altLang="en-US" sz="1600" b="1" dirty="0">
                <a:solidFill>
                  <a:srgbClr val="7BB8E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048686" name="TextBox 294"/>
            <p:cNvSpPr txBox="1"/>
            <p:nvPr/>
          </p:nvSpPr>
          <p:spPr>
            <a:xfrm>
              <a:off x="11757" y="7495"/>
              <a:ext cx="2206" cy="723"/>
            </a:xfrm>
            <a:prstGeom prst="rect">
              <a:avLst/>
            </a:prstGeom>
            <a:noFill/>
          </p:spPr>
          <p:txBody>
            <a:bodyPr wrap="none" lIns="91422" tIns="45711" rIns="91422" bIns="45711" rtlCol="0">
              <a:spAutoFit/>
            </a:bodyPr>
            <a:p>
              <a:r>
                <a:rPr lang="zh-CN" altLang="en-US" sz="2400" b="1" smtClean="0">
                  <a:solidFill>
                    <a:srgbClr val="7BB8E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军品行业</a:t>
              </a:r>
              <a:endParaRPr lang="zh-CN" altLang="en-US" sz="2400" b="1" smtClean="0">
                <a:solidFill>
                  <a:srgbClr val="7BB8E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1048687" name="Freeform 296"/>
            <p:cNvSpPr>
              <a:spLocks noChangeAspect="1" noChangeArrowheads="1"/>
            </p:cNvSpPr>
            <p:nvPr/>
          </p:nvSpPr>
          <p:spPr bwMode="auto">
            <a:xfrm>
              <a:off x="10609" y="7816"/>
              <a:ext cx="601" cy="719"/>
            </a:xfrm>
            <a:custGeom>
              <a:avLst/>
              <a:gdLst>
                <a:gd name="connsiteX0" fmla="*/ 206367 w 449768"/>
                <a:gd name="connsiteY0" fmla="*/ 423375 h 538305"/>
                <a:gd name="connsiteX1" fmla="*/ 208536 w 449768"/>
                <a:gd name="connsiteY1" fmla="*/ 434347 h 538305"/>
                <a:gd name="connsiteX2" fmla="*/ 136133 w 449768"/>
                <a:gd name="connsiteY2" fmla="*/ 527584 h 538305"/>
                <a:gd name="connsiteX3" fmla="*/ 120760 w 449768"/>
                <a:gd name="connsiteY3" fmla="*/ 517169 h 538305"/>
                <a:gd name="connsiteX4" fmla="*/ 192667 w 449768"/>
                <a:gd name="connsiteY4" fmla="*/ 423933 h 538305"/>
                <a:gd name="connsiteX5" fmla="*/ 206367 w 449768"/>
                <a:gd name="connsiteY5" fmla="*/ 423375 h 538305"/>
                <a:gd name="connsiteX6" fmla="*/ 158371 w 449768"/>
                <a:gd name="connsiteY6" fmla="*/ 386315 h 538305"/>
                <a:gd name="connsiteX7" fmla="*/ 160292 w 449768"/>
                <a:gd name="connsiteY7" fmla="*/ 397002 h 538305"/>
                <a:gd name="connsiteX8" fmla="*/ 51725 w 449768"/>
                <a:gd name="connsiteY8" fmla="*/ 536376 h 538305"/>
                <a:gd name="connsiteX9" fmla="*/ 41315 w 449768"/>
                <a:gd name="connsiteY9" fmla="*/ 525997 h 538305"/>
                <a:gd name="connsiteX10" fmla="*/ 144924 w 449768"/>
                <a:gd name="connsiteY10" fmla="*/ 387118 h 538305"/>
                <a:gd name="connsiteX11" fmla="*/ 158371 w 449768"/>
                <a:gd name="connsiteY11" fmla="*/ 386315 h 538305"/>
                <a:gd name="connsiteX12" fmla="*/ 112005 w 449768"/>
                <a:gd name="connsiteY12" fmla="*/ 349971 h 538305"/>
                <a:gd name="connsiteX13" fmla="*/ 113740 w 449768"/>
                <a:gd name="connsiteY13" fmla="*/ 362927 h 538305"/>
                <a:gd name="connsiteX14" fmla="*/ 41338 w 449768"/>
                <a:gd name="connsiteY14" fmla="*/ 455221 h 538305"/>
                <a:gd name="connsiteX15" fmla="*/ 25965 w 449768"/>
                <a:gd name="connsiteY15" fmla="*/ 444857 h 538305"/>
                <a:gd name="connsiteX16" fmla="*/ 98367 w 449768"/>
                <a:gd name="connsiteY16" fmla="*/ 352562 h 538305"/>
                <a:gd name="connsiteX17" fmla="*/ 112005 w 449768"/>
                <a:gd name="connsiteY17" fmla="*/ 349971 h 538305"/>
                <a:gd name="connsiteX18" fmla="*/ 287508 w 449768"/>
                <a:gd name="connsiteY18" fmla="*/ 153269 h 538305"/>
                <a:gd name="connsiteX19" fmla="*/ 261020 w 449768"/>
                <a:gd name="connsiteY19" fmla="*/ 165441 h 538305"/>
                <a:gd name="connsiteX20" fmla="*/ 255548 w 449768"/>
                <a:gd name="connsiteY20" fmla="*/ 175874 h 538305"/>
                <a:gd name="connsiteX21" fmla="*/ 276441 w 449768"/>
                <a:gd name="connsiteY21" fmla="*/ 232511 h 538305"/>
                <a:gd name="connsiteX22" fmla="*/ 328174 w 449768"/>
                <a:gd name="connsiteY22" fmla="*/ 227543 h 538305"/>
                <a:gd name="connsiteX23" fmla="*/ 333645 w 449768"/>
                <a:gd name="connsiteY23" fmla="*/ 217110 h 538305"/>
                <a:gd name="connsiteX24" fmla="*/ 317727 w 449768"/>
                <a:gd name="connsiteY24" fmla="*/ 160472 h 538305"/>
                <a:gd name="connsiteX25" fmla="*/ 287508 w 449768"/>
                <a:gd name="connsiteY25" fmla="*/ 153269 h 538305"/>
                <a:gd name="connsiteX26" fmla="*/ 437111 w 449768"/>
                <a:gd name="connsiteY26" fmla="*/ 0 h 538305"/>
                <a:gd name="connsiteX27" fmla="*/ 442086 w 449768"/>
                <a:gd name="connsiteY27" fmla="*/ 0 h 538305"/>
                <a:gd name="connsiteX28" fmla="*/ 447557 w 449768"/>
                <a:gd name="connsiteY28" fmla="*/ 4968 h 538305"/>
                <a:gd name="connsiteX29" fmla="*/ 447557 w 449768"/>
                <a:gd name="connsiteY29" fmla="*/ 9937 h 538305"/>
                <a:gd name="connsiteX30" fmla="*/ 447557 w 449768"/>
                <a:gd name="connsiteY30" fmla="*/ 20370 h 538305"/>
                <a:gd name="connsiteX31" fmla="*/ 447557 w 449768"/>
                <a:gd name="connsiteY31" fmla="*/ 46204 h 538305"/>
                <a:gd name="connsiteX32" fmla="*/ 442086 w 449768"/>
                <a:gd name="connsiteY32" fmla="*/ 103338 h 538305"/>
                <a:gd name="connsiteX33" fmla="*/ 442086 w 449768"/>
                <a:gd name="connsiteY33" fmla="*/ 113771 h 538305"/>
                <a:gd name="connsiteX34" fmla="*/ 437111 w 449768"/>
                <a:gd name="connsiteY34" fmla="*/ 134141 h 538305"/>
                <a:gd name="connsiteX35" fmla="*/ 421194 w 449768"/>
                <a:gd name="connsiteY35" fmla="*/ 175874 h 538305"/>
                <a:gd name="connsiteX36" fmla="*/ 354040 w 449768"/>
                <a:gd name="connsiteY36" fmla="*/ 289645 h 538305"/>
                <a:gd name="connsiteX37" fmla="*/ 344091 w 449768"/>
                <a:gd name="connsiteY37" fmla="*/ 325913 h 538305"/>
                <a:gd name="connsiteX38" fmla="*/ 276441 w 449768"/>
                <a:gd name="connsiteY38" fmla="*/ 506754 h 538305"/>
                <a:gd name="connsiteX39" fmla="*/ 261020 w 449768"/>
                <a:gd name="connsiteY39" fmla="*/ 496321 h 538305"/>
                <a:gd name="connsiteX40" fmla="*/ 17278 w 449768"/>
                <a:gd name="connsiteY40" fmla="*/ 310511 h 538305"/>
                <a:gd name="connsiteX41" fmla="*/ 1858 w 449768"/>
                <a:gd name="connsiteY41" fmla="*/ 289645 h 538305"/>
                <a:gd name="connsiteX42" fmla="*/ 162528 w 449768"/>
                <a:gd name="connsiteY42" fmla="*/ 186307 h 538305"/>
                <a:gd name="connsiteX43" fmla="*/ 193369 w 449768"/>
                <a:gd name="connsiteY43" fmla="*/ 165441 h 538305"/>
                <a:gd name="connsiteX44" fmla="*/ 312753 w 449768"/>
                <a:gd name="connsiteY44" fmla="*/ 51669 h 538305"/>
                <a:gd name="connsiteX45" fmla="*/ 400799 w 449768"/>
                <a:gd name="connsiteY45" fmla="*/ 9937 h 538305"/>
                <a:gd name="connsiteX46" fmla="*/ 426665 w 449768"/>
                <a:gd name="connsiteY46" fmla="*/ 4968 h 538305"/>
                <a:gd name="connsiteX47" fmla="*/ 437111 w 449768"/>
                <a:gd name="connsiteY47" fmla="*/ 0 h 53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49768" h="538305">
                  <a:moveTo>
                    <a:pt x="206367" y="423375"/>
                  </a:moveTo>
                  <a:cubicBezTo>
                    <a:pt x="209652" y="425297"/>
                    <a:pt x="211016" y="429140"/>
                    <a:pt x="208536" y="434347"/>
                  </a:cubicBezTo>
                  <a:cubicBezTo>
                    <a:pt x="198122" y="460136"/>
                    <a:pt x="172335" y="506754"/>
                    <a:pt x="136133" y="527584"/>
                  </a:cubicBezTo>
                  <a:cubicBezTo>
                    <a:pt x="125719" y="532543"/>
                    <a:pt x="115305" y="527584"/>
                    <a:pt x="120760" y="517169"/>
                  </a:cubicBezTo>
                  <a:cubicBezTo>
                    <a:pt x="130678" y="491380"/>
                    <a:pt x="151507" y="450217"/>
                    <a:pt x="192667" y="423933"/>
                  </a:cubicBezTo>
                  <a:cubicBezTo>
                    <a:pt x="197874" y="421453"/>
                    <a:pt x="203081" y="421453"/>
                    <a:pt x="206367" y="423375"/>
                  </a:cubicBezTo>
                  <a:close/>
                  <a:moveTo>
                    <a:pt x="158371" y="386315"/>
                  </a:moveTo>
                  <a:cubicBezTo>
                    <a:pt x="161532" y="388230"/>
                    <a:pt x="162771" y="392060"/>
                    <a:pt x="160292" y="397002"/>
                  </a:cubicBezTo>
                  <a:cubicBezTo>
                    <a:pt x="144924" y="433081"/>
                    <a:pt x="113693" y="500297"/>
                    <a:pt x="51725" y="536376"/>
                  </a:cubicBezTo>
                  <a:cubicBezTo>
                    <a:pt x="41315" y="541318"/>
                    <a:pt x="36357" y="536376"/>
                    <a:pt x="41315" y="525997"/>
                  </a:cubicBezTo>
                  <a:cubicBezTo>
                    <a:pt x="51725" y="489918"/>
                    <a:pt x="82957" y="422702"/>
                    <a:pt x="144924" y="387118"/>
                  </a:cubicBezTo>
                  <a:cubicBezTo>
                    <a:pt x="150130" y="384399"/>
                    <a:pt x="155211" y="384399"/>
                    <a:pt x="158371" y="386315"/>
                  </a:cubicBezTo>
                  <a:close/>
                  <a:moveTo>
                    <a:pt x="112005" y="349971"/>
                  </a:moveTo>
                  <a:cubicBezTo>
                    <a:pt x="115228" y="352562"/>
                    <a:pt x="116468" y="357744"/>
                    <a:pt x="113740" y="362927"/>
                  </a:cubicBezTo>
                  <a:cubicBezTo>
                    <a:pt x="103326" y="388591"/>
                    <a:pt x="77539" y="429556"/>
                    <a:pt x="41338" y="455221"/>
                  </a:cubicBezTo>
                  <a:cubicBezTo>
                    <a:pt x="25965" y="460157"/>
                    <a:pt x="21006" y="455221"/>
                    <a:pt x="25965" y="444857"/>
                  </a:cubicBezTo>
                  <a:cubicBezTo>
                    <a:pt x="36379" y="419192"/>
                    <a:pt x="57207" y="378227"/>
                    <a:pt x="98367" y="352562"/>
                  </a:cubicBezTo>
                  <a:cubicBezTo>
                    <a:pt x="103574" y="347380"/>
                    <a:pt x="108781" y="347380"/>
                    <a:pt x="112005" y="349971"/>
                  </a:cubicBezTo>
                  <a:close/>
                  <a:moveTo>
                    <a:pt x="287508" y="153269"/>
                  </a:moveTo>
                  <a:cubicBezTo>
                    <a:pt x="277809" y="153890"/>
                    <a:pt x="268730" y="157740"/>
                    <a:pt x="261020" y="165441"/>
                  </a:cubicBezTo>
                  <a:cubicBezTo>
                    <a:pt x="261020" y="170409"/>
                    <a:pt x="261020" y="170409"/>
                    <a:pt x="255548" y="175874"/>
                  </a:cubicBezTo>
                  <a:cubicBezTo>
                    <a:pt x="245600" y="196243"/>
                    <a:pt x="250574" y="222575"/>
                    <a:pt x="276441" y="232511"/>
                  </a:cubicBezTo>
                  <a:cubicBezTo>
                    <a:pt x="291861" y="242944"/>
                    <a:pt x="317727" y="242944"/>
                    <a:pt x="328174" y="227543"/>
                  </a:cubicBezTo>
                  <a:cubicBezTo>
                    <a:pt x="333645" y="222575"/>
                    <a:pt x="333645" y="222575"/>
                    <a:pt x="333645" y="217110"/>
                  </a:cubicBezTo>
                  <a:cubicBezTo>
                    <a:pt x="349066" y="196243"/>
                    <a:pt x="338620" y="170409"/>
                    <a:pt x="317727" y="160472"/>
                  </a:cubicBezTo>
                  <a:cubicBezTo>
                    <a:pt x="307530" y="155256"/>
                    <a:pt x="297208" y="152648"/>
                    <a:pt x="287508" y="153269"/>
                  </a:cubicBezTo>
                  <a:close/>
                  <a:moveTo>
                    <a:pt x="437111" y="0"/>
                  </a:moveTo>
                  <a:lnTo>
                    <a:pt x="442086" y="0"/>
                  </a:lnTo>
                  <a:cubicBezTo>
                    <a:pt x="447557" y="0"/>
                    <a:pt x="452532" y="0"/>
                    <a:pt x="447557" y="4968"/>
                  </a:cubicBezTo>
                  <a:lnTo>
                    <a:pt x="447557" y="9937"/>
                  </a:lnTo>
                  <a:cubicBezTo>
                    <a:pt x="452532" y="15402"/>
                    <a:pt x="447557" y="15402"/>
                    <a:pt x="447557" y="20370"/>
                  </a:cubicBezTo>
                  <a:cubicBezTo>
                    <a:pt x="447557" y="25835"/>
                    <a:pt x="447557" y="36268"/>
                    <a:pt x="447557" y="46204"/>
                  </a:cubicBezTo>
                  <a:cubicBezTo>
                    <a:pt x="447557" y="62102"/>
                    <a:pt x="447557" y="82472"/>
                    <a:pt x="442086" y="103338"/>
                  </a:cubicBezTo>
                  <a:cubicBezTo>
                    <a:pt x="442086" y="108306"/>
                    <a:pt x="442086" y="108306"/>
                    <a:pt x="442086" y="113771"/>
                  </a:cubicBezTo>
                  <a:cubicBezTo>
                    <a:pt x="437111" y="124205"/>
                    <a:pt x="437111" y="129173"/>
                    <a:pt x="437111" y="134141"/>
                  </a:cubicBezTo>
                  <a:cubicBezTo>
                    <a:pt x="431640" y="150039"/>
                    <a:pt x="426665" y="165441"/>
                    <a:pt x="421194" y="175874"/>
                  </a:cubicBezTo>
                  <a:cubicBezTo>
                    <a:pt x="406271" y="212141"/>
                    <a:pt x="385378" y="248409"/>
                    <a:pt x="354040" y="289645"/>
                  </a:cubicBezTo>
                  <a:cubicBezTo>
                    <a:pt x="349066" y="294613"/>
                    <a:pt x="344091" y="315479"/>
                    <a:pt x="344091" y="325913"/>
                  </a:cubicBezTo>
                  <a:cubicBezTo>
                    <a:pt x="354040" y="367148"/>
                    <a:pt x="359512" y="460053"/>
                    <a:pt x="276441" y="506754"/>
                  </a:cubicBezTo>
                  <a:cubicBezTo>
                    <a:pt x="265994" y="517187"/>
                    <a:pt x="255548" y="512219"/>
                    <a:pt x="261020" y="496321"/>
                  </a:cubicBezTo>
                  <a:cubicBezTo>
                    <a:pt x="261020" y="439684"/>
                    <a:pt x="240128" y="305046"/>
                    <a:pt x="17278" y="310511"/>
                  </a:cubicBezTo>
                  <a:cubicBezTo>
                    <a:pt x="1858" y="310511"/>
                    <a:pt x="-3117" y="300078"/>
                    <a:pt x="1858" y="289645"/>
                  </a:cubicBezTo>
                  <a:cubicBezTo>
                    <a:pt x="17278" y="253377"/>
                    <a:pt x="59062" y="180842"/>
                    <a:pt x="162528" y="186307"/>
                  </a:cubicBezTo>
                  <a:cubicBezTo>
                    <a:pt x="172975" y="186307"/>
                    <a:pt x="188395" y="175874"/>
                    <a:pt x="193369" y="165441"/>
                  </a:cubicBezTo>
                  <a:cubicBezTo>
                    <a:pt x="214261" y="139606"/>
                    <a:pt x="250574" y="87937"/>
                    <a:pt x="312753" y="51669"/>
                  </a:cubicBezTo>
                  <a:cubicBezTo>
                    <a:pt x="349066" y="25835"/>
                    <a:pt x="379907" y="15402"/>
                    <a:pt x="400799" y="9937"/>
                  </a:cubicBezTo>
                  <a:cubicBezTo>
                    <a:pt x="416219" y="9937"/>
                    <a:pt x="426665" y="9937"/>
                    <a:pt x="426665" y="4968"/>
                  </a:cubicBezTo>
                  <a:cubicBezTo>
                    <a:pt x="431640" y="4968"/>
                    <a:pt x="431640" y="0"/>
                    <a:pt x="437111" y="0"/>
                  </a:cubicBezTo>
                  <a:close/>
                </a:path>
              </a:pathLst>
            </a:custGeom>
            <a:solidFill>
              <a:srgbClr val="7BB8E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  <a:bevel/>
            </a:ln>
            <a:effectLst/>
          </p:spPr>
          <p:txBody>
            <a:bodyPr wrap="square" anchor="ctr">
              <a:noAutofit/>
            </a:bodyPr>
            <a:p>
              <a:endParaRPr lang="en-US" sz="2400" dirty="0">
                <a:ea typeface="宋体" panose="02010600030101010101" pitchFamily="2" charset="-122"/>
              </a:endParaRPr>
            </a:p>
          </p:txBody>
        </p:sp>
      </p:grpSp>
      <p:grpSp>
        <p:nvGrpSpPr>
          <p:cNvPr id="77" name="组合 328"/>
          <p:cNvGrpSpPr/>
          <p:nvPr/>
        </p:nvGrpSpPr>
        <p:grpSpPr>
          <a:xfrm>
            <a:off x="6481445" y="4749165"/>
            <a:ext cx="4555490" cy="1262380"/>
            <a:chOff x="10207" y="7479"/>
            <a:chExt cx="7174" cy="1988"/>
          </a:xfrm>
        </p:grpSpPr>
        <p:sp>
          <p:nvSpPr>
            <p:cNvPr id="1048688" name="Oval 286"/>
            <p:cNvSpPr/>
            <p:nvPr/>
          </p:nvSpPr>
          <p:spPr>
            <a:xfrm>
              <a:off x="10207" y="7479"/>
              <a:ext cx="1448" cy="1448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048689" name="TextBox 289"/>
            <p:cNvSpPr txBox="1"/>
            <p:nvPr/>
          </p:nvSpPr>
          <p:spPr>
            <a:xfrm>
              <a:off x="11779" y="8161"/>
              <a:ext cx="560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solidFill>
                    <a:srgbClr val="1F608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应用于民用产品中，产品属性满足对应的工业民用标准要求。</a:t>
              </a:r>
              <a:endParaRPr lang="zh-CN" altLang="en-US" sz="1600" b="1" dirty="0">
                <a:solidFill>
                  <a:srgbClr val="1F608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048690" name="TextBox 290"/>
            <p:cNvSpPr txBox="1"/>
            <p:nvPr/>
          </p:nvSpPr>
          <p:spPr>
            <a:xfrm>
              <a:off x="11779" y="7496"/>
              <a:ext cx="2206" cy="723"/>
            </a:xfrm>
            <a:prstGeom prst="rect">
              <a:avLst/>
            </a:prstGeom>
            <a:noFill/>
          </p:spPr>
          <p:txBody>
            <a:bodyPr wrap="none" lIns="91422" tIns="45711" rIns="91422" bIns="45711" rtlCol="0">
              <a:spAutoFit/>
            </a:bodyPr>
            <a:p>
              <a:r>
                <a:rPr lang="zh-CN" altLang="id-ID" sz="24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民品行业</a:t>
              </a:r>
              <a:endParaRPr lang="zh-CN" altLang="id-ID" sz="2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1048691" name="Freeform 328"/>
            <p:cNvSpPr>
              <a:spLocks noChangeAspect="1" noChangeArrowheads="1"/>
            </p:cNvSpPr>
            <p:nvPr/>
          </p:nvSpPr>
          <p:spPr bwMode="auto">
            <a:xfrm>
              <a:off x="10507" y="7966"/>
              <a:ext cx="849" cy="474"/>
            </a:xfrm>
            <a:custGeom>
              <a:avLst/>
              <a:gdLst>
                <a:gd name="T0" fmla="*/ 585 w 1564"/>
                <a:gd name="T1" fmla="*/ 610 h 871"/>
                <a:gd name="T2" fmla="*/ 451 w 1564"/>
                <a:gd name="T3" fmla="*/ 744 h 871"/>
                <a:gd name="T4" fmla="*/ 585 w 1564"/>
                <a:gd name="T5" fmla="*/ 870 h 871"/>
                <a:gd name="T6" fmla="*/ 710 w 1564"/>
                <a:gd name="T7" fmla="*/ 744 h 871"/>
                <a:gd name="T8" fmla="*/ 585 w 1564"/>
                <a:gd name="T9" fmla="*/ 610 h 871"/>
                <a:gd name="T10" fmla="*/ 585 w 1564"/>
                <a:gd name="T11" fmla="*/ 811 h 871"/>
                <a:gd name="T12" fmla="*/ 518 w 1564"/>
                <a:gd name="T13" fmla="*/ 744 h 871"/>
                <a:gd name="T14" fmla="*/ 585 w 1564"/>
                <a:gd name="T15" fmla="*/ 677 h 871"/>
                <a:gd name="T16" fmla="*/ 643 w 1564"/>
                <a:gd name="T17" fmla="*/ 744 h 871"/>
                <a:gd name="T18" fmla="*/ 585 w 1564"/>
                <a:gd name="T19" fmla="*/ 811 h 871"/>
                <a:gd name="T20" fmla="*/ 1563 w 1564"/>
                <a:gd name="T21" fmla="*/ 519 h 871"/>
                <a:gd name="T22" fmla="*/ 1563 w 1564"/>
                <a:gd name="T23" fmla="*/ 652 h 871"/>
                <a:gd name="T24" fmla="*/ 1505 w 1564"/>
                <a:gd name="T25" fmla="*/ 719 h 871"/>
                <a:gd name="T26" fmla="*/ 1429 w 1564"/>
                <a:gd name="T27" fmla="*/ 719 h 871"/>
                <a:gd name="T28" fmla="*/ 1262 w 1564"/>
                <a:gd name="T29" fmla="*/ 569 h 871"/>
                <a:gd name="T30" fmla="*/ 1095 w 1564"/>
                <a:gd name="T31" fmla="*/ 719 h 871"/>
                <a:gd name="T32" fmla="*/ 752 w 1564"/>
                <a:gd name="T33" fmla="*/ 719 h 871"/>
                <a:gd name="T34" fmla="*/ 585 w 1564"/>
                <a:gd name="T35" fmla="*/ 569 h 871"/>
                <a:gd name="T36" fmla="*/ 409 w 1564"/>
                <a:gd name="T37" fmla="*/ 719 h 871"/>
                <a:gd name="T38" fmla="*/ 326 w 1564"/>
                <a:gd name="T39" fmla="*/ 719 h 871"/>
                <a:gd name="T40" fmla="*/ 267 w 1564"/>
                <a:gd name="T41" fmla="*/ 652 h 871"/>
                <a:gd name="T42" fmla="*/ 267 w 1564"/>
                <a:gd name="T43" fmla="*/ 519 h 871"/>
                <a:gd name="T44" fmla="*/ 1563 w 1564"/>
                <a:gd name="T45" fmla="*/ 519 h 871"/>
                <a:gd name="T46" fmla="*/ 1262 w 1564"/>
                <a:gd name="T47" fmla="*/ 610 h 871"/>
                <a:gd name="T48" fmla="*/ 1128 w 1564"/>
                <a:gd name="T49" fmla="*/ 744 h 871"/>
                <a:gd name="T50" fmla="*/ 1262 w 1564"/>
                <a:gd name="T51" fmla="*/ 870 h 871"/>
                <a:gd name="T52" fmla="*/ 1396 w 1564"/>
                <a:gd name="T53" fmla="*/ 744 h 871"/>
                <a:gd name="T54" fmla="*/ 1262 w 1564"/>
                <a:gd name="T55" fmla="*/ 610 h 871"/>
                <a:gd name="T56" fmla="*/ 1262 w 1564"/>
                <a:gd name="T57" fmla="*/ 811 h 871"/>
                <a:gd name="T58" fmla="*/ 1195 w 1564"/>
                <a:gd name="T59" fmla="*/ 744 h 871"/>
                <a:gd name="T60" fmla="*/ 1262 w 1564"/>
                <a:gd name="T61" fmla="*/ 677 h 871"/>
                <a:gd name="T62" fmla="*/ 1329 w 1564"/>
                <a:gd name="T63" fmla="*/ 744 h 871"/>
                <a:gd name="T64" fmla="*/ 1262 w 1564"/>
                <a:gd name="T65" fmla="*/ 811 h 871"/>
                <a:gd name="T66" fmla="*/ 1538 w 1564"/>
                <a:gd name="T67" fmla="*/ 376 h 871"/>
                <a:gd name="T68" fmla="*/ 1295 w 1564"/>
                <a:gd name="T69" fmla="*/ 134 h 871"/>
                <a:gd name="T70" fmla="*/ 1229 w 1564"/>
                <a:gd name="T71" fmla="*/ 109 h 871"/>
                <a:gd name="T72" fmla="*/ 1112 w 1564"/>
                <a:gd name="T73" fmla="*/ 109 h 871"/>
                <a:gd name="T74" fmla="*/ 1112 w 1564"/>
                <a:gd name="T75" fmla="*/ 59 h 871"/>
                <a:gd name="T76" fmla="*/ 1045 w 1564"/>
                <a:gd name="T77" fmla="*/ 0 h 871"/>
                <a:gd name="T78" fmla="*/ 326 w 1564"/>
                <a:gd name="T79" fmla="*/ 0 h 871"/>
                <a:gd name="T80" fmla="*/ 267 w 1564"/>
                <a:gd name="T81" fmla="*/ 59 h 871"/>
                <a:gd name="T82" fmla="*/ 267 w 1564"/>
                <a:gd name="T83" fmla="*/ 75 h 871"/>
                <a:gd name="T84" fmla="*/ 8 w 1564"/>
                <a:gd name="T85" fmla="*/ 101 h 871"/>
                <a:gd name="T86" fmla="*/ 459 w 1564"/>
                <a:gd name="T87" fmla="*/ 159 h 871"/>
                <a:gd name="T88" fmla="*/ 0 w 1564"/>
                <a:gd name="T89" fmla="*/ 209 h 871"/>
                <a:gd name="T90" fmla="*/ 459 w 1564"/>
                <a:gd name="T91" fmla="*/ 268 h 871"/>
                <a:gd name="T92" fmla="*/ 0 w 1564"/>
                <a:gd name="T93" fmla="*/ 309 h 871"/>
                <a:gd name="T94" fmla="*/ 267 w 1564"/>
                <a:gd name="T95" fmla="*/ 360 h 871"/>
                <a:gd name="T96" fmla="*/ 267 w 1564"/>
                <a:gd name="T97" fmla="*/ 485 h 871"/>
                <a:gd name="T98" fmla="*/ 1563 w 1564"/>
                <a:gd name="T99" fmla="*/ 485 h 871"/>
                <a:gd name="T100" fmla="*/ 1563 w 1564"/>
                <a:gd name="T101" fmla="*/ 435 h 871"/>
                <a:gd name="T102" fmla="*/ 1538 w 1564"/>
                <a:gd name="T103" fmla="*/ 376 h 871"/>
                <a:gd name="T104" fmla="*/ 1429 w 1564"/>
                <a:gd name="T105" fmla="*/ 385 h 871"/>
                <a:gd name="T106" fmla="*/ 1195 w 1564"/>
                <a:gd name="T107" fmla="*/ 385 h 871"/>
                <a:gd name="T108" fmla="*/ 1178 w 1564"/>
                <a:gd name="T109" fmla="*/ 376 h 871"/>
                <a:gd name="T110" fmla="*/ 1178 w 1564"/>
                <a:gd name="T111" fmla="*/ 193 h 871"/>
                <a:gd name="T112" fmla="*/ 1195 w 1564"/>
                <a:gd name="T113" fmla="*/ 184 h 871"/>
                <a:gd name="T114" fmla="*/ 1237 w 1564"/>
                <a:gd name="T115" fmla="*/ 184 h 871"/>
                <a:gd name="T116" fmla="*/ 1245 w 1564"/>
                <a:gd name="T117" fmla="*/ 184 h 871"/>
                <a:gd name="T118" fmla="*/ 1438 w 1564"/>
                <a:gd name="T119" fmla="*/ 368 h 871"/>
                <a:gd name="T120" fmla="*/ 1429 w 1564"/>
                <a:gd name="T121" fmla="*/ 385 h 871"/>
                <a:gd name="T122" fmla="*/ 1429 w 1564"/>
                <a:gd name="T123" fmla="*/ 385 h 871"/>
                <a:gd name="T124" fmla="*/ 1429 w 1564"/>
                <a:gd name="T125" fmla="*/ 385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64" h="871">
                  <a:moveTo>
                    <a:pt x="585" y="610"/>
                  </a:moveTo>
                  <a:cubicBezTo>
                    <a:pt x="510" y="610"/>
                    <a:pt x="451" y="669"/>
                    <a:pt x="451" y="744"/>
                  </a:cubicBezTo>
                  <a:cubicBezTo>
                    <a:pt x="451" y="820"/>
                    <a:pt x="510" y="870"/>
                    <a:pt x="585" y="870"/>
                  </a:cubicBezTo>
                  <a:cubicBezTo>
                    <a:pt x="652" y="870"/>
                    <a:pt x="710" y="820"/>
                    <a:pt x="710" y="744"/>
                  </a:cubicBezTo>
                  <a:cubicBezTo>
                    <a:pt x="710" y="669"/>
                    <a:pt x="652" y="610"/>
                    <a:pt x="585" y="610"/>
                  </a:cubicBezTo>
                  <a:close/>
                  <a:moveTo>
                    <a:pt x="585" y="811"/>
                  </a:moveTo>
                  <a:cubicBezTo>
                    <a:pt x="543" y="811"/>
                    <a:pt x="518" y="778"/>
                    <a:pt x="518" y="744"/>
                  </a:cubicBezTo>
                  <a:cubicBezTo>
                    <a:pt x="518" y="711"/>
                    <a:pt x="543" y="677"/>
                    <a:pt x="585" y="677"/>
                  </a:cubicBezTo>
                  <a:cubicBezTo>
                    <a:pt x="618" y="677"/>
                    <a:pt x="643" y="711"/>
                    <a:pt x="643" y="744"/>
                  </a:cubicBezTo>
                  <a:cubicBezTo>
                    <a:pt x="643" y="778"/>
                    <a:pt x="618" y="811"/>
                    <a:pt x="585" y="811"/>
                  </a:cubicBezTo>
                  <a:close/>
                  <a:moveTo>
                    <a:pt x="1563" y="519"/>
                  </a:moveTo>
                  <a:cubicBezTo>
                    <a:pt x="1563" y="652"/>
                    <a:pt x="1563" y="652"/>
                    <a:pt x="1563" y="652"/>
                  </a:cubicBezTo>
                  <a:cubicBezTo>
                    <a:pt x="1563" y="694"/>
                    <a:pt x="1538" y="719"/>
                    <a:pt x="1505" y="719"/>
                  </a:cubicBezTo>
                  <a:cubicBezTo>
                    <a:pt x="1429" y="719"/>
                    <a:pt x="1429" y="719"/>
                    <a:pt x="1429" y="719"/>
                  </a:cubicBezTo>
                  <a:cubicBezTo>
                    <a:pt x="1421" y="636"/>
                    <a:pt x="1346" y="569"/>
                    <a:pt x="1262" y="569"/>
                  </a:cubicBezTo>
                  <a:cubicBezTo>
                    <a:pt x="1178" y="569"/>
                    <a:pt x="1103" y="636"/>
                    <a:pt x="1095" y="719"/>
                  </a:cubicBezTo>
                  <a:cubicBezTo>
                    <a:pt x="752" y="719"/>
                    <a:pt x="752" y="719"/>
                    <a:pt x="752" y="719"/>
                  </a:cubicBezTo>
                  <a:cubicBezTo>
                    <a:pt x="735" y="636"/>
                    <a:pt x="669" y="569"/>
                    <a:pt x="585" y="569"/>
                  </a:cubicBezTo>
                  <a:cubicBezTo>
                    <a:pt x="493" y="569"/>
                    <a:pt x="426" y="636"/>
                    <a:pt x="409" y="719"/>
                  </a:cubicBezTo>
                  <a:cubicBezTo>
                    <a:pt x="326" y="719"/>
                    <a:pt x="326" y="719"/>
                    <a:pt x="326" y="719"/>
                  </a:cubicBezTo>
                  <a:cubicBezTo>
                    <a:pt x="292" y="719"/>
                    <a:pt x="267" y="694"/>
                    <a:pt x="267" y="652"/>
                  </a:cubicBezTo>
                  <a:cubicBezTo>
                    <a:pt x="267" y="519"/>
                    <a:pt x="267" y="519"/>
                    <a:pt x="267" y="519"/>
                  </a:cubicBezTo>
                  <a:lnTo>
                    <a:pt x="1563" y="519"/>
                  </a:lnTo>
                  <a:close/>
                  <a:moveTo>
                    <a:pt x="1262" y="610"/>
                  </a:moveTo>
                  <a:cubicBezTo>
                    <a:pt x="1187" y="610"/>
                    <a:pt x="1128" y="669"/>
                    <a:pt x="1128" y="744"/>
                  </a:cubicBezTo>
                  <a:cubicBezTo>
                    <a:pt x="1128" y="820"/>
                    <a:pt x="1187" y="870"/>
                    <a:pt x="1262" y="870"/>
                  </a:cubicBezTo>
                  <a:cubicBezTo>
                    <a:pt x="1337" y="870"/>
                    <a:pt x="1396" y="820"/>
                    <a:pt x="1396" y="744"/>
                  </a:cubicBezTo>
                  <a:cubicBezTo>
                    <a:pt x="1396" y="669"/>
                    <a:pt x="1337" y="610"/>
                    <a:pt x="1262" y="610"/>
                  </a:cubicBezTo>
                  <a:close/>
                  <a:moveTo>
                    <a:pt x="1262" y="811"/>
                  </a:moveTo>
                  <a:cubicBezTo>
                    <a:pt x="1229" y="811"/>
                    <a:pt x="1195" y="778"/>
                    <a:pt x="1195" y="744"/>
                  </a:cubicBezTo>
                  <a:cubicBezTo>
                    <a:pt x="1195" y="711"/>
                    <a:pt x="1229" y="677"/>
                    <a:pt x="1262" y="677"/>
                  </a:cubicBezTo>
                  <a:cubicBezTo>
                    <a:pt x="1295" y="677"/>
                    <a:pt x="1329" y="711"/>
                    <a:pt x="1329" y="744"/>
                  </a:cubicBezTo>
                  <a:cubicBezTo>
                    <a:pt x="1329" y="778"/>
                    <a:pt x="1295" y="811"/>
                    <a:pt x="1262" y="811"/>
                  </a:cubicBezTo>
                  <a:close/>
                  <a:moveTo>
                    <a:pt x="1538" y="376"/>
                  </a:moveTo>
                  <a:cubicBezTo>
                    <a:pt x="1295" y="134"/>
                    <a:pt x="1295" y="134"/>
                    <a:pt x="1295" y="134"/>
                  </a:cubicBezTo>
                  <a:cubicBezTo>
                    <a:pt x="1279" y="117"/>
                    <a:pt x="1254" y="109"/>
                    <a:pt x="1229" y="109"/>
                  </a:cubicBezTo>
                  <a:cubicBezTo>
                    <a:pt x="1112" y="109"/>
                    <a:pt x="1112" y="109"/>
                    <a:pt x="1112" y="109"/>
                  </a:cubicBezTo>
                  <a:cubicBezTo>
                    <a:pt x="1112" y="59"/>
                    <a:pt x="1112" y="59"/>
                    <a:pt x="1112" y="59"/>
                  </a:cubicBezTo>
                  <a:cubicBezTo>
                    <a:pt x="1112" y="25"/>
                    <a:pt x="1078" y="0"/>
                    <a:pt x="1045" y="0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292" y="0"/>
                    <a:pt x="267" y="25"/>
                    <a:pt x="267" y="59"/>
                  </a:cubicBezTo>
                  <a:cubicBezTo>
                    <a:pt x="267" y="75"/>
                    <a:pt x="267" y="75"/>
                    <a:pt x="267" y="75"/>
                  </a:cubicBezTo>
                  <a:cubicBezTo>
                    <a:pt x="8" y="101"/>
                    <a:pt x="8" y="101"/>
                    <a:pt x="8" y="101"/>
                  </a:cubicBezTo>
                  <a:cubicBezTo>
                    <a:pt x="459" y="159"/>
                    <a:pt x="459" y="159"/>
                    <a:pt x="459" y="159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459" y="268"/>
                    <a:pt x="459" y="268"/>
                    <a:pt x="459" y="268"/>
                  </a:cubicBezTo>
                  <a:cubicBezTo>
                    <a:pt x="0" y="309"/>
                    <a:pt x="0" y="309"/>
                    <a:pt x="0" y="309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7" y="485"/>
                    <a:pt x="267" y="485"/>
                    <a:pt x="267" y="485"/>
                  </a:cubicBezTo>
                  <a:cubicBezTo>
                    <a:pt x="1563" y="485"/>
                    <a:pt x="1563" y="485"/>
                    <a:pt x="1563" y="485"/>
                  </a:cubicBezTo>
                  <a:cubicBezTo>
                    <a:pt x="1563" y="435"/>
                    <a:pt x="1563" y="435"/>
                    <a:pt x="1563" y="435"/>
                  </a:cubicBezTo>
                  <a:cubicBezTo>
                    <a:pt x="1563" y="410"/>
                    <a:pt x="1555" y="393"/>
                    <a:pt x="1538" y="376"/>
                  </a:cubicBezTo>
                  <a:close/>
                  <a:moveTo>
                    <a:pt x="1429" y="385"/>
                  </a:moveTo>
                  <a:cubicBezTo>
                    <a:pt x="1195" y="385"/>
                    <a:pt x="1195" y="385"/>
                    <a:pt x="1195" y="385"/>
                  </a:cubicBezTo>
                  <a:cubicBezTo>
                    <a:pt x="1187" y="385"/>
                    <a:pt x="1178" y="376"/>
                    <a:pt x="1178" y="376"/>
                  </a:cubicBezTo>
                  <a:cubicBezTo>
                    <a:pt x="1178" y="193"/>
                    <a:pt x="1178" y="193"/>
                    <a:pt x="1178" y="193"/>
                  </a:cubicBezTo>
                  <a:cubicBezTo>
                    <a:pt x="1178" y="184"/>
                    <a:pt x="1187" y="184"/>
                    <a:pt x="1195" y="184"/>
                  </a:cubicBezTo>
                  <a:cubicBezTo>
                    <a:pt x="1237" y="184"/>
                    <a:pt x="1237" y="184"/>
                    <a:pt x="1237" y="184"/>
                  </a:cubicBezTo>
                  <a:lnTo>
                    <a:pt x="1245" y="184"/>
                  </a:lnTo>
                  <a:cubicBezTo>
                    <a:pt x="1438" y="368"/>
                    <a:pt x="1438" y="368"/>
                    <a:pt x="1438" y="368"/>
                  </a:cubicBezTo>
                  <a:cubicBezTo>
                    <a:pt x="1446" y="376"/>
                    <a:pt x="1438" y="385"/>
                    <a:pt x="1429" y="385"/>
                  </a:cubicBezTo>
                  <a:close/>
                  <a:moveTo>
                    <a:pt x="1429" y="385"/>
                  </a:moveTo>
                  <a:lnTo>
                    <a:pt x="1429" y="3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lIns="243785" tIns="121892" rIns="243785" bIns="121892" anchor="ctr"/>
            <a:p>
              <a:endParaRPr lang="en-US" sz="2400" dirty="0">
                <a:ea typeface="宋体" panose="02010600030101010101" pitchFamily="2" charset="-122"/>
              </a:endParaRPr>
            </a:p>
          </p:txBody>
        </p:sp>
      </p:grpSp>
      <p:pic>
        <p:nvPicPr>
          <p:cNvPr id="2097182" name="图片 3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865" y="2040890"/>
            <a:ext cx="3708400" cy="3761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1250">
        <p:blinds dir="vert"/>
      </p:transition>
    </mc:Choice>
    <mc:Fallback>
      <p:transition spd="med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TextBox 13"/>
          <p:cNvSpPr txBox="1"/>
          <p:nvPr/>
        </p:nvSpPr>
        <p:spPr>
          <a:xfrm>
            <a:off x="1677841" y="577884"/>
            <a:ext cx="22250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 dirty="0">
                <a:solidFill>
                  <a:srgbClr val="0070C0"/>
                </a:solidFill>
                <a:latin typeface="张海山锐谐体2.0-授权联系：Samtype@QQ.com" panose="02000000000000000000" charset="-122"/>
                <a:ea typeface="张海山锐谐体2.0-授权联系：Samtype@QQ.com" panose="02000000000000000000" charset="-122"/>
              </a:rPr>
              <a:t>产品简介</a:t>
            </a:r>
            <a:endParaRPr lang="zh-CN" altLang="en-US" sz="4000" b="1" dirty="0">
              <a:solidFill>
                <a:srgbClr val="0070C0"/>
              </a:solidFill>
              <a:latin typeface="张海山锐谐体2.0-授权联系：Samtype@QQ.com" panose="02000000000000000000" charset="-122"/>
              <a:ea typeface="张海山锐谐体2.0-授权联系：Samtype@QQ.com" panose="02000000000000000000" charset="-122"/>
            </a:endParaRPr>
          </a:p>
        </p:txBody>
      </p:sp>
      <p:pic>
        <p:nvPicPr>
          <p:cNvPr id="2097183" name="图片 1" descr="u=1747800731,2735432218&amp;fm=27&amp;gp=0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15567" r="12820" b="6101"/>
          <a:stretch>
            <a:fillRect/>
          </a:stretch>
        </p:blipFill>
        <p:spPr>
          <a:xfrm>
            <a:off x="492125" y="156845"/>
            <a:ext cx="1143000" cy="1127760"/>
          </a:xfrm>
          <a:prstGeom prst="roundRect">
            <a:avLst/>
          </a:prstGeom>
          <a:noFill/>
          <a:effectLst/>
          <a:scene3d>
            <a:camera prst="orthographicFront"/>
            <a:lightRig rig="threePt" dir="t"/>
          </a:scene3d>
          <a:sp3d/>
        </p:spPr>
      </p:pic>
      <p:grpSp>
        <p:nvGrpSpPr>
          <p:cNvPr id="81" name="组合 2"/>
          <p:cNvGrpSpPr/>
          <p:nvPr/>
        </p:nvGrpSpPr>
        <p:grpSpPr>
          <a:xfrm>
            <a:off x="1604645" y="1619885"/>
            <a:ext cx="7124700" cy="519430"/>
            <a:chOff x="2527" y="2551"/>
            <a:chExt cx="11220" cy="818"/>
          </a:xfrm>
        </p:grpSpPr>
        <p:sp>
          <p:nvSpPr>
            <p:cNvPr id="1048696" name="文本框 120"/>
            <p:cNvSpPr txBox="1"/>
            <p:nvPr/>
          </p:nvSpPr>
          <p:spPr>
            <a:xfrm>
              <a:off x="3211" y="2622"/>
              <a:ext cx="10536" cy="7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24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液冷源的应用</a:t>
              </a:r>
              <a:r>
                <a:rPr lang="en-US" altLang="zh-CN" sz="24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——</a:t>
              </a:r>
              <a:r>
                <a:rPr lang="zh-CN" altLang="en-US" sz="24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军品行业</a:t>
              </a:r>
              <a:endPara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8697" name="Freeform 296"/>
            <p:cNvSpPr>
              <a:spLocks noChangeAspect="1" noChangeArrowheads="1"/>
            </p:cNvSpPr>
            <p:nvPr/>
          </p:nvSpPr>
          <p:spPr bwMode="auto">
            <a:xfrm>
              <a:off x="2527" y="2551"/>
              <a:ext cx="684" cy="818"/>
            </a:xfrm>
            <a:custGeom>
              <a:avLst/>
              <a:gdLst>
                <a:gd name="connsiteX0" fmla="*/ 206367 w 449768"/>
                <a:gd name="connsiteY0" fmla="*/ 423375 h 538305"/>
                <a:gd name="connsiteX1" fmla="*/ 208536 w 449768"/>
                <a:gd name="connsiteY1" fmla="*/ 434347 h 538305"/>
                <a:gd name="connsiteX2" fmla="*/ 136133 w 449768"/>
                <a:gd name="connsiteY2" fmla="*/ 527584 h 538305"/>
                <a:gd name="connsiteX3" fmla="*/ 120760 w 449768"/>
                <a:gd name="connsiteY3" fmla="*/ 517169 h 538305"/>
                <a:gd name="connsiteX4" fmla="*/ 192667 w 449768"/>
                <a:gd name="connsiteY4" fmla="*/ 423933 h 538305"/>
                <a:gd name="connsiteX5" fmla="*/ 206367 w 449768"/>
                <a:gd name="connsiteY5" fmla="*/ 423375 h 538305"/>
                <a:gd name="connsiteX6" fmla="*/ 158371 w 449768"/>
                <a:gd name="connsiteY6" fmla="*/ 386315 h 538305"/>
                <a:gd name="connsiteX7" fmla="*/ 160292 w 449768"/>
                <a:gd name="connsiteY7" fmla="*/ 397002 h 538305"/>
                <a:gd name="connsiteX8" fmla="*/ 51725 w 449768"/>
                <a:gd name="connsiteY8" fmla="*/ 536376 h 538305"/>
                <a:gd name="connsiteX9" fmla="*/ 41315 w 449768"/>
                <a:gd name="connsiteY9" fmla="*/ 525997 h 538305"/>
                <a:gd name="connsiteX10" fmla="*/ 144924 w 449768"/>
                <a:gd name="connsiteY10" fmla="*/ 387118 h 538305"/>
                <a:gd name="connsiteX11" fmla="*/ 158371 w 449768"/>
                <a:gd name="connsiteY11" fmla="*/ 386315 h 538305"/>
                <a:gd name="connsiteX12" fmla="*/ 112005 w 449768"/>
                <a:gd name="connsiteY12" fmla="*/ 349971 h 538305"/>
                <a:gd name="connsiteX13" fmla="*/ 113740 w 449768"/>
                <a:gd name="connsiteY13" fmla="*/ 362927 h 538305"/>
                <a:gd name="connsiteX14" fmla="*/ 41338 w 449768"/>
                <a:gd name="connsiteY14" fmla="*/ 455221 h 538305"/>
                <a:gd name="connsiteX15" fmla="*/ 25965 w 449768"/>
                <a:gd name="connsiteY15" fmla="*/ 444857 h 538305"/>
                <a:gd name="connsiteX16" fmla="*/ 98367 w 449768"/>
                <a:gd name="connsiteY16" fmla="*/ 352562 h 538305"/>
                <a:gd name="connsiteX17" fmla="*/ 112005 w 449768"/>
                <a:gd name="connsiteY17" fmla="*/ 349971 h 538305"/>
                <a:gd name="connsiteX18" fmla="*/ 287508 w 449768"/>
                <a:gd name="connsiteY18" fmla="*/ 153269 h 538305"/>
                <a:gd name="connsiteX19" fmla="*/ 261020 w 449768"/>
                <a:gd name="connsiteY19" fmla="*/ 165441 h 538305"/>
                <a:gd name="connsiteX20" fmla="*/ 255548 w 449768"/>
                <a:gd name="connsiteY20" fmla="*/ 175874 h 538305"/>
                <a:gd name="connsiteX21" fmla="*/ 276441 w 449768"/>
                <a:gd name="connsiteY21" fmla="*/ 232511 h 538305"/>
                <a:gd name="connsiteX22" fmla="*/ 328174 w 449768"/>
                <a:gd name="connsiteY22" fmla="*/ 227543 h 538305"/>
                <a:gd name="connsiteX23" fmla="*/ 333645 w 449768"/>
                <a:gd name="connsiteY23" fmla="*/ 217110 h 538305"/>
                <a:gd name="connsiteX24" fmla="*/ 317727 w 449768"/>
                <a:gd name="connsiteY24" fmla="*/ 160472 h 538305"/>
                <a:gd name="connsiteX25" fmla="*/ 287508 w 449768"/>
                <a:gd name="connsiteY25" fmla="*/ 153269 h 538305"/>
                <a:gd name="connsiteX26" fmla="*/ 437111 w 449768"/>
                <a:gd name="connsiteY26" fmla="*/ 0 h 538305"/>
                <a:gd name="connsiteX27" fmla="*/ 442086 w 449768"/>
                <a:gd name="connsiteY27" fmla="*/ 0 h 538305"/>
                <a:gd name="connsiteX28" fmla="*/ 447557 w 449768"/>
                <a:gd name="connsiteY28" fmla="*/ 4968 h 538305"/>
                <a:gd name="connsiteX29" fmla="*/ 447557 w 449768"/>
                <a:gd name="connsiteY29" fmla="*/ 9937 h 538305"/>
                <a:gd name="connsiteX30" fmla="*/ 447557 w 449768"/>
                <a:gd name="connsiteY30" fmla="*/ 20370 h 538305"/>
                <a:gd name="connsiteX31" fmla="*/ 447557 w 449768"/>
                <a:gd name="connsiteY31" fmla="*/ 46204 h 538305"/>
                <a:gd name="connsiteX32" fmla="*/ 442086 w 449768"/>
                <a:gd name="connsiteY32" fmla="*/ 103338 h 538305"/>
                <a:gd name="connsiteX33" fmla="*/ 442086 w 449768"/>
                <a:gd name="connsiteY33" fmla="*/ 113771 h 538305"/>
                <a:gd name="connsiteX34" fmla="*/ 437111 w 449768"/>
                <a:gd name="connsiteY34" fmla="*/ 134141 h 538305"/>
                <a:gd name="connsiteX35" fmla="*/ 421194 w 449768"/>
                <a:gd name="connsiteY35" fmla="*/ 175874 h 538305"/>
                <a:gd name="connsiteX36" fmla="*/ 354040 w 449768"/>
                <a:gd name="connsiteY36" fmla="*/ 289645 h 538305"/>
                <a:gd name="connsiteX37" fmla="*/ 344091 w 449768"/>
                <a:gd name="connsiteY37" fmla="*/ 325913 h 538305"/>
                <a:gd name="connsiteX38" fmla="*/ 276441 w 449768"/>
                <a:gd name="connsiteY38" fmla="*/ 506754 h 538305"/>
                <a:gd name="connsiteX39" fmla="*/ 261020 w 449768"/>
                <a:gd name="connsiteY39" fmla="*/ 496321 h 538305"/>
                <a:gd name="connsiteX40" fmla="*/ 17278 w 449768"/>
                <a:gd name="connsiteY40" fmla="*/ 310511 h 538305"/>
                <a:gd name="connsiteX41" fmla="*/ 1858 w 449768"/>
                <a:gd name="connsiteY41" fmla="*/ 289645 h 538305"/>
                <a:gd name="connsiteX42" fmla="*/ 162528 w 449768"/>
                <a:gd name="connsiteY42" fmla="*/ 186307 h 538305"/>
                <a:gd name="connsiteX43" fmla="*/ 193369 w 449768"/>
                <a:gd name="connsiteY43" fmla="*/ 165441 h 538305"/>
                <a:gd name="connsiteX44" fmla="*/ 312753 w 449768"/>
                <a:gd name="connsiteY44" fmla="*/ 51669 h 538305"/>
                <a:gd name="connsiteX45" fmla="*/ 400799 w 449768"/>
                <a:gd name="connsiteY45" fmla="*/ 9937 h 538305"/>
                <a:gd name="connsiteX46" fmla="*/ 426665 w 449768"/>
                <a:gd name="connsiteY46" fmla="*/ 4968 h 538305"/>
                <a:gd name="connsiteX47" fmla="*/ 437111 w 449768"/>
                <a:gd name="connsiteY47" fmla="*/ 0 h 53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49768" h="538305">
                  <a:moveTo>
                    <a:pt x="206367" y="423375"/>
                  </a:moveTo>
                  <a:cubicBezTo>
                    <a:pt x="209652" y="425297"/>
                    <a:pt x="211016" y="429140"/>
                    <a:pt x="208536" y="434347"/>
                  </a:cubicBezTo>
                  <a:cubicBezTo>
                    <a:pt x="198122" y="460136"/>
                    <a:pt x="172335" y="506754"/>
                    <a:pt x="136133" y="527584"/>
                  </a:cubicBezTo>
                  <a:cubicBezTo>
                    <a:pt x="125719" y="532543"/>
                    <a:pt x="115305" y="527584"/>
                    <a:pt x="120760" y="517169"/>
                  </a:cubicBezTo>
                  <a:cubicBezTo>
                    <a:pt x="130678" y="491380"/>
                    <a:pt x="151507" y="450217"/>
                    <a:pt x="192667" y="423933"/>
                  </a:cubicBezTo>
                  <a:cubicBezTo>
                    <a:pt x="197874" y="421453"/>
                    <a:pt x="203081" y="421453"/>
                    <a:pt x="206367" y="423375"/>
                  </a:cubicBezTo>
                  <a:close/>
                  <a:moveTo>
                    <a:pt x="158371" y="386315"/>
                  </a:moveTo>
                  <a:cubicBezTo>
                    <a:pt x="161532" y="388230"/>
                    <a:pt x="162771" y="392060"/>
                    <a:pt x="160292" y="397002"/>
                  </a:cubicBezTo>
                  <a:cubicBezTo>
                    <a:pt x="144924" y="433081"/>
                    <a:pt x="113693" y="500297"/>
                    <a:pt x="51725" y="536376"/>
                  </a:cubicBezTo>
                  <a:cubicBezTo>
                    <a:pt x="41315" y="541318"/>
                    <a:pt x="36357" y="536376"/>
                    <a:pt x="41315" y="525997"/>
                  </a:cubicBezTo>
                  <a:cubicBezTo>
                    <a:pt x="51725" y="489918"/>
                    <a:pt x="82957" y="422702"/>
                    <a:pt x="144924" y="387118"/>
                  </a:cubicBezTo>
                  <a:cubicBezTo>
                    <a:pt x="150130" y="384399"/>
                    <a:pt x="155211" y="384399"/>
                    <a:pt x="158371" y="386315"/>
                  </a:cubicBezTo>
                  <a:close/>
                  <a:moveTo>
                    <a:pt x="112005" y="349971"/>
                  </a:moveTo>
                  <a:cubicBezTo>
                    <a:pt x="115228" y="352562"/>
                    <a:pt x="116468" y="357744"/>
                    <a:pt x="113740" y="362927"/>
                  </a:cubicBezTo>
                  <a:cubicBezTo>
                    <a:pt x="103326" y="388591"/>
                    <a:pt x="77539" y="429556"/>
                    <a:pt x="41338" y="455221"/>
                  </a:cubicBezTo>
                  <a:cubicBezTo>
                    <a:pt x="25965" y="460157"/>
                    <a:pt x="21006" y="455221"/>
                    <a:pt x="25965" y="444857"/>
                  </a:cubicBezTo>
                  <a:cubicBezTo>
                    <a:pt x="36379" y="419192"/>
                    <a:pt x="57207" y="378227"/>
                    <a:pt x="98367" y="352562"/>
                  </a:cubicBezTo>
                  <a:cubicBezTo>
                    <a:pt x="103574" y="347380"/>
                    <a:pt x="108781" y="347380"/>
                    <a:pt x="112005" y="349971"/>
                  </a:cubicBezTo>
                  <a:close/>
                  <a:moveTo>
                    <a:pt x="287508" y="153269"/>
                  </a:moveTo>
                  <a:cubicBezTo>
                    <a:pt x="277809" y="153890"/>
                    <a:pt x="268730" y="157740"/>
                    <a:pt x="261020" y="165441"/>
                  </a:cubicBezTo>
                  <a:cubicBezTo>
                    <a:pt x="261020" y="170409"/>
                    <a:pt x="261020" y="170409"/>
                    <a:pt x="255548" y="175874"/>
                  </a:cubicBezTo>
                  <a:cubicBezTo>
                    <a:pt x="245600" y="196243"/>
                    <a:pt x="250574" y="222575"/>
                    <a:pt x="276441" y="232511"/>
                  </a:cubicBezTo>
                  <a:cubicBezTo>
                    <a:pt x="291861" y="242944"/>
                    <a:pt x="317727" y="242944"/>
                    <a:pt x="328174" y="227543"/>
                  </a:cubicBezTo>
                  <a:cubicBezTo>
                    <a:pt x="333645" y="222575"/>
                    <a:pt x="333645" y="222575"/>
                    <a:pt x="333645" y="217110"/>
                  </a:cubicBezTo>
                  <a:cubicBezTo>
                    <a:pt x="349066" y="196243"/>
                    <a:pt x="338620" y="170409"/>
                    <a:pt x="317727" y="160472"/>
                  </a:cubicBezTo>
                  <a:cubicBezTo>
                    <a:pt x="307530" y="155256"/>
                    <a:pt x="297208" y="152648"/>
                    <a:pt x="287508" y="153269"/>
                  </a:cubicBezTo>
                  <a:close/>
                  <a:moveTo>
                    <a:pt x="437111" y="0"/>
                  </a:moveTo>
                  <a:lnTo>
                    <a:pt x="442086" y="0"/>
                  </a:lnTo>
                  <a:cubicBezTo>
                    <a:pt x="447557" y="0"/>
                    <a:pt x="452532" y="0"/>
                    <a:pt x="447557" y="4968"/>
                  </a:cubicBezTo>
                  <a:lnTo>
                    <a:pt x="447557" y="9937"/>
                  </a:lnTo>
                  <a:cubicBezTo>
                    <a:pt x="452532" y="15402"/>
                    <a:pt x="447557" y="15402"/>
                    <a:pt x="447557" y="20370"/>
                  </a:cubicBezTo>
                  <a:cubicBezTo>
                    <a:pt x="447557" y="25835"/>
                    <a:pt x="447557" y="36268"/>
                    <a:pt x="447557" y="46204"/>
                  </a:cubicBezTo>
                  <a:cubicBezTo>
                    <a:pt x="447557" y="62102"/>
                    <a:pt x="447557" y="82472"/>
                    <a:pt x="442086" y="103338"/>
                  </a:cubicBezTo>
                  <a:cubicBezTo>
                    <a:pt x="442086" y="108306"/>
                    <a:pt x="442086" y="108306"/>
                    <a:pt x="442086" y="113771"/>
                  </a:cubicBezTo>
                  <a:cubicBezTo>
                    <a:pt x="437111" y="124205"/>
                    <a:pt x="437111" y="129173"/>
                    <a:pt x="437111" y="134141"/>
                  </a:cubicBezTo>
                  <a:cubicBezTo>
                    <a:pt x="431640" y="150039"/>
                    <a:pt x="426665" y="165441"/>
                    <a:pt x="421194" y="175874"/>
                  </a:cubicBezTo>
                  <a:cubicBezTo>
                    <a:pt x="406271" y="212141"/>
                    <a:pt x="385378" y="248409"/>
                    <a:pt x="354040" y="289645"/>
                  </a:cubicBezTo>
                  <a:cubicBezTo>
                    <a:pt x="349066" y="294613"/>
                    <a:pt x="344091" y="315479"/>
                    <a:pt x="344091" y="325913"/>
                  </a:cubicBezTo>
                  <a:cubicBezTo>
                    <a:pt x="354040" y="367148"/>
                    <a:pt x="359512" y="460053"/>
                    <a:pt x="276441" y="506754"/>
                  </a:cubicBezTo>
                  <a:cubicBezTo>
                    <a:pt x="265994" y="517187"/>
                    <a:pt x="255548" y="512219"/>
                    <a:pt x="261020" y="496321"/>
                  </a:cubicBezTo>
                  <a:cubicBezTo>
                    <a:pt x="261020" y="439684"/>
                    <a:pt x="240128" y="305046"/>
                    <a:pt x="17278" y="310511"/>
                  </a:cubicBezTo>
                  <a:cubicBezTo>
                    <a:pt x="1858" y="310511"/>
                    <a:pt x="-3117" y="300078"/>
                    <a:pt x="1858" y="289645"/>
                  </a:cubicBezTo>
                  <a:cubicBezTo>
                    <a:pt x="17278" y="253377"/>
                    <a:pt x="59062" y="180842"/>
                    <a:pt x="162528" y="186307"/>
                  </a:cubicBezTo>
                  <a:cubicBezTo>
                    <a:pt x="172975" y="186307"/>
                    <a:pt x="188395" y="175874"/>
                    <a:pt x="193369" y="165441"/>
                  </a:cubicBezTo>
                  <a:cubicBezTo>
                    <a:pt x="214261" y="139606"/>
                    <a:pt x="250574" y="87937"/>
                    <a:pt x="312753" y="51669"/>
                  </a:cubicBezTo>
                  <a:cubicBezTo>
                    <a:pt x="349066" y="25835"/>
                    <a:pt x="379907" y="15402"/>
                    <a:pt x="400799" y="9937"/>
                  </a:cubicBezTo>
                  <a:cubicBezTo>
                    <a:pt x="416219" y="9937"/>
                    <a:pt x="426665" y="9937"/>
                    <a:pt x="426665" y="4968"/>
                  </a:cubicBezTo>
                  <a:cubicBezTo>
                    <a:pt x="431640" y="4968"/>
                    <a:pt x="431640" y="0"/>
                    <a:pt x="437111" y="0"/>
                  </a:cubicBezTo>
                  <a:close/>
                </a:path>
              </a:pathLst>
            </a:custGeom>
            <a:solidFill>
              <a:srgbClr val="4472C4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  <a:bevel/>
            </a:ln>
            <a:effectLst/>
          </p:spPr>
          <p:txBody>
            <a:bodyPr wrap="square" anchor="ctr">
              <a:noAutofit/>
            </a:bodyPr>
            <a:p>
              <a:endParaRPr lang="en-US" sz="2400" dirty="0">
                <a:ea typeface="宋体" panose="02010600030101010101" pitchFamily="2" charset="-122"/>
              </a:endParaRPr>
            </a:p>
          </p:txBody>
        </p:sp>
      </p:grpSp>
      <p:grpSp>
        <p:nvGrpSpPr>
          <p:cNvPr id="82" name="组合 3"/>
          <p:cNvGrpSpPr/>
          <p:nvPr/>
        </p:nvGrpSpPr>
        <p:grpSpPr>
          <a:xfrm>
            <a:off x="554990" y="1929765"/>
            <a:ext cx="11150600" cy="5088890"/>
            <a:chOff x="874" y="3039"/>
            <a:chExt cx="17560" cy="8014"/>
          </a:xfrm>
        </p:grpSpPr>
        <p:sp>
          <p:nvSpPr>
            <p:cNvPr id="1048698" name="Freeform 3720"/>
            <p:cNvSpPr/>
            <p:nvPr/>
          </p:nvSpPr>
          <p:spPr bwMode="auto">
            <a:xfrm>
              <a:off x="5705" y="6959"/>
              <a:ext cx="3894" cy="1987"/>
            </a:xfrm>
            <a:custGeom>
              <a:avLst/>
              <a:gdLst>
                <a:gd name="T0" fmla="*/ 876 w 876"/>
                <a:gd name="T1" fmla="*/ 154 h 447"/>
                <a:gd name="T2" fmla="*/ 797 w 876"/>
                <a:gd name="T3" fmla="*/ 75 h 447"/>
                <a:gd name="T4" fmla="*/ 233 w 876"/>
                <a:gd name="T5" fmla="*/ 75 h 447"/>
                <a:gd name="T6" fmla="*/ 233 w 876"/>
                <a:gd name="T7" fmla="*/ 25 h 447"/>
                <a:gd name="T8" fmla="*/ 207 w 876"/>
                <a:gd name="T9" fmla="*/ 13 h 447"/>
                <a:gd name="T10" fmla="*/ 14 w 876"/>
                <a:gd name="T11" fmla="*/ 187 h 447"/>
                <a:gd name="T12" fmla="*/ 14 w 876"/>
                <a:gd name="T13" fmla="*/ 235 h 447"/>
                <a:gd name="T14" fmla="*/ 207 w 876"/>
                <a:gd name="T15" fmla="*/ 409 h 447"/>
                <a:gd name="T16" fmla="*/ 233 w 876"/>
                <a:gd name="T17" fmla="*/ 397 h 447"/>
                <a:gd name="T18" fmla="*/ 233 w 876"/>
                <a:gd name="T19" fmla="*/ 353 h 447"/>
                <a:gd name="T20" fmla="*/ 743 w 876"/>
                <a:gd name="T21" fmla="*/ 353 h 447"/>
                <a:gd name="T22" fmla="*/ 775 w 876"/>
                <a:gd name="T23" fmla="*/ 353 h 447"/>
                <a:gd name="T24" fmla="*/ 876 w 876"/>
                <a:gd name="T25" fmla="*/ 447 h 447"/>
                <a:gd name="T26" fmla="*/ 876 w 876"/>
                <a:gd name="T27" fmla="*/ 282 h 447"/>
                <a:gd name="T28" fmla="*/ 876 w 876"/>
                <a:gd name="T29" fmla="*/ 282 h 447"/>
                <a:gd name="T30" fmla="*/ 876 w 876"/>
                <a:gd name="T31" fmla="*/ 274 h 447"/>
                <a:gd name="T32" fmla="*/ 876 w 876"/>
                <a:gd name="T33" fmla="*/ 154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6" h="447">
                  <a:moveTo>
                    <a:pt x="876" y="154"/>
                  </a:moveTo>
                  <a:cubicBezTo>
                    <a:pt x="876" y="110"/>
                    <a:pt x="841" y="75"/>
                    <a:pt x="797" y="75"/>
                  </a:cubicBezTo>
                  <a:cubicBezTo>
                    <a:pt x="233" y="75"/>
                    <a:pt x="233" y="75"/>
                    <a:pt x="233" y="75"/>
                  </a:cubicBezTo>
                  <a:cubicBezTo>
                    <a:pt x="233" y="25"/>
                    <a:pt x="233" y="25"/>
                    <a:pt x="233" y="25"/>
                  </a:cubicBezTo>
                  <a:cubicBezTo>
                    <a:pt x="233" y="6"/>
                    <a:pt x="221" y="0"/>
                    <a:pt x="207" y="13"/>
                  </a:cubicBezTo>
                  <a:cubicBezTo>
                    <a:pt x="14" y="187"/>
                    <a:pt x="14" y="187"/>
                    <a:pt x="14" y="187"/>
                  </a:cubicBezTo>
                  <a:cubicBezTo>
                    <a:pt x="0" y="200"/>
                    <a:pt x="0" y="222"/>
                    <a:pt x="14" y="235"/>
                  </a:cubicBezTo>
                  <a:cubicBezTo>
                    <a:pt x="207" y="409"/>
                    <a:pt x="207" y="409"/>
                    <a:pt x="207" y="409"/>
                  </a:cubicBezTo>
                  <a:cubicBezTo>
                    <a:pt x="221" y="422"/>
                    <a:pt x="233" y="417"/>
                    <a:pt x="233" y="397"/>
                  </a:cubicBezTo>
                  <a:cubicBezTo>
                    <a:pt x="233" y="353"/>
                    <a:pt x="233" y="353"/>
                    <a:pt x="233" y="353"/>
                  </a:cubicBezTo>
                  <a:cubicBezTo>
                    <a:pt x="743" y="353"/>
                    <a:pt x="743" y="353"/>
                    <a:pt x="743" y="353"/>
                  </a:cubicBezTo>
                  <a:cubicBezTo>
                    <a:pt x="775" y="353"/>
                    <a:pt x="775" y="353"/>
                    <a:pt x="775" y="353"/>
                  </a:cubicBezTo>
                  <a:cubicBezTo>
                    <a:pt x="829" y="353"/>
                    <a:pt x="873" y="395"/>
                    <a:pt x="876" y="447"/>
                  </a:cubicBezTo>
                  <a:cubicBezTo>
                    <a:pt x="876" y="282"/>
                    <a:pt x="876" y="282"/>
                    <a:pt x="876" y="282"/>
                  </a:cubicBezTo>
                  <a:cubicBezTo>
                    <a:pt x="876" y="282"/>
                    <a:pt x="876" y="282"/>
                    <a:pt x="876" y="282"/>
                  </a:cubicBezTo>
                  <a:cubicBezTo>
                    <a:pt x="876" y="279"/>
                    <a:pt x="876" y="277"/>
                    <a:pt x="876" y="274"/>
                  </a:cubicBezTo>
                  <a:lnTo>
                    <a:pt x="876" y="154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GB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8699" name="Freeform 3723"/>
            <p:cNvSpPr/>
            <p:nvPr/>
          </p:nvSpPr>
          <p:spPr bwMode="auto">
            <a:xfrm>
              <a:off x="6047" y="3732"/>
              <a:ext cx="3552" cy="1814"/>
            </a:xfrm>
            <a:custGeom>
              <a:avLst/>
              <a:gdLst>
                <a:gd name="T0" fmla="*/ 799 w 799"/>
                <a:gd name="T1" fmla="*/ 140 h 408"/>
                <a:gd name="T2" fmla="*/ 727 w 799"/>
                <a:gd name="T3" fmla="*/ 68 h 408"/>
                <a:gd name="T4" fmla="*/ 212 w 799"/>
                <a:gd name="T5" fmla="*/ 68 h 408"/>
                <a:gd name="T6" fmla="*/ 212 w 799"/>
                <a:gd name="T7" fmla="*/ 23 h 408"/>
                <a:gd name="T8" fmla="*/ 188 w 799"/>
                <a:gd name="T9" fmla="*/ 12 h 408"/>
                <a:gd name="T10" fmla="*/ 13 w 799"/>
                <a:gd name="T11" fmla="*/ 171 h 408"/>
                <a:gd name="T12" fmla="*/ 13 w 799"/>
                <a:gd name="T13" fmla="*/ 214 h 408"/>
                <a:gd name="T14" fmla="*/ 188 w 799"/>
                <a:gd name="T15" fmla="*/ 373 h 408"/>
                <a:gd name="T16" fmla="*/ 212 w 799"/>
                <a:gd name="T17" fmla="*/ 362 h 408"/>
                <a:gd name="T18" fmla="*/ 212 w 799"/>
                <a:gd name="T19" fmla="*/ 322 h 408"/>
                <a:gd name="T20" fmla="*/ 677 w 799"/>
                <a:gd name="T21" fmla="*/ 322 h 408"/>
                <a:gd name="T22" fmla="*/ 707 w 799"/>
                <a:gd name="T23" fmla="*/ 322 h 408"/>
                <a:gd name="T24" fmla="*/ 799 w 799"/>
                <a:gd name="T25" fmla="*/ 408 h 408"/>
                <a:gd name="T26" fmla="*/ 799 w 799"/>
                <a:gd name="T27" fmla="*/ 257 h 408"/>
                <a:gd name="T28" fmla="*/ 799 w 799"/>
                <a:gd name="T29" fmla="*/ 257 h 408"/>
                <a:gd name="T30" fmla="*/ 799 w 799"/>
                <a:gd name="T31" fmla="*/ 250 h 408"/>
                <a:gd name="T32" fmla="*/ 799 w 799"/>
                <a:gd name="T33" fmla="*/ 14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9" h="408">
                  <a:moveTo>
                    <a:pt x="799" y="140"/>
                  </a:moveTo>
                  <a:cubicBezTo>
                    <a:pt x="799" y="100"/>
                    <a:pt x="767" y="68"/>
                    <a:pt x="727" y="68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2" y="23"/>
                    <a:pt x="212" y="23"/>
                    <a:pt x="212" y="23"/>
                  </a:cubicBezTo>
                  <a:cubicBezTo>
                    <a:pt x="212" y="5"/>
                    <a:pt x="201" y="0"/>
                    <a:pt x="188" y="12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0" y="183"/>
                    <a:pt x="0" y="202"/>
                    <a:pt x="13" y="214"/>
                  </a:cubicBezTo>
                  <a:cubicBezTo>
                    <a:pt x="188" y="373"/>
                    <a:pt x="188" y="373"/>
                    <a:pt x="188" y="373"/>
                  </a:cubicBezTo>
                  <a:cubicBezTo>
                    <a:pt x="201" y="385"/>
                    <a:pt x="212" y="380"/>
                    <a:pt x="212" y="362"/>
                  </a:cubicBezTo>
                  <a:cubicBezTo>
                    <a:pt x="212" y="322"/>
                    <a:pt x="212" y="322"/>
                    <a:pt x="212" y="322"/>
                  </a:cubicBezTo>
                  <a:cubicBezTo>
                    <a:pt x="677" y="322"/>
                    <a:pt x="677" y="322"/>
                    <a:pt x="677" y="322"/>
                  </a:cubicBezTo>
                  <a:cubicBezTo>
                    <a:pt x="707" y="322"/>
                    <a:pt x="707" y="322"/>
                    <a:pt x="707" y="322"/>
                  </a:cubicBezTo>
                  <a:cubicBezTo>
                    <a:pt x="756" y="322"/>
                    <a:pt x="796" y="360"/>
                    <a:pt x="799" y="408"/>
                  </a:cubicBezTo>
                  <a:cubicBezTo>
                    <a:pt x="799" y="257"/>
                    <a:pt x="799" y="257"/>
                    <a:pt x="799" y="257"/>
                  </a:cubicBezTo>
                  <a:cubicBezTo>
                    <a:pt x="799" y="257"/>
                    <a:pt x="799" y="257"/>
                    <a:pt x="799" y="257"/>
                  </a:cubicBezTo>
                  <a:cubicBezTo>
                    <a:pt x="799" y="255"/>
                    <a:pt x="799" y="252"/>
                    <a:pt x="799" y="250"/>
                  </a:cubicBezTo>
                  <a:lnTo>
                    <a:pt x="799" y="14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GB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8700" name="Freeform 3726"/>
            <p:cNvSpPr/>
            <p:nvPr/>
          </p:nvSpPr>
          <p:spPr bwMode="auto">
            <a:xfrm>
              <a:off x="5016" y="8471"/>
              <a:ext cx="4583" cy="2342"/>
            </a:xfrm>
            <a:custGeom>
              <a:avLst/>
              <a:gdLst>
                <a:gd name="T0" fmla="*/ 1031 w 1031"/>
                <a:gd name="T1" fmla="*/ 181 h 527"/>
                <a:gd name="T2" fmla="*/ 938 w 1031"/>
                <a:gd name="T3" fmla="*/ 88 h 527"/>
                <a:gd name="T4" fmla="*/ 274 w 1031"/>
                <a:gd name="T5" fmla="*/ 88 h 527"/>
                <a:gd name="T6" fmla="*/ 274 w 1031"/>
                <a:gd name="T7" fmla="*/ 30 h 527"/>
                <a:gd name="T8" fmla="*/ 243 w 1031"/>
                <a:gd name="T9" fmla="*/ 16 h 527"/>
                <a:gd name="T10" fmla="*/ 17 w 1031"/>
                <a:gd name="T11" fmla="*/ 220 h 527"/>
                <a:gd name="T12" fmla="*/ 17 w 1031"/>
                <a:gd name="T13" fmla="*/ 277 h 527"/>
                <a:gd name="T14" fmla="*/ 243 w 1031"/>
                <a:gd name="T15" fmla="*/ 481 h 527"/>
                <a:gd name="T16" fmla="*/ 274 w 1031"/>
                <a:gd name="T17" fmla="*/ 468 h 527"/>
                <a:gd name="T18" fmla="*/ 274 w 1031"/>
                <a:gd name="T19" fmla="*/ 416 h 527"/>
                <a:gd name="T20" fmla="*/ 874 w 1031"/>
                <a:gd name="T21" fmla="*/ 416 h 527"/>
                <a:gd name="T22" fmla="*/ 912 w 1031"/>
                <a:gd name="T23" fmla="*/ 416 h 527"/>
                <a:gd name="T24" fmla="*/ 1031 w 1031"/>
                <a:gd name="T25" fmla="*/ 527 h 527"/>
                <a:gd name="T26" fmla="*/ 1031 w 1031"/>
                <a:gd name="T27" fmla="*/ 331 h 527"/>
                <a:gd name="T28" fmla="*/ 1031 w 1031"/>
                <a:gd name="T29" fmla="*/ 331 h 527"/>
                <a:gd name="T30" fmla="*/ 1031 w 1031"/>
                <a:gd name="T31" fmla="*/ 323 h 527"/>
                <a:gd name="T32" fmla="*/ 1031 w 1031"/>
                <a:gd name="T33" fmla="*/ 18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1" h="527">
                  <a:moveTo>
                    <a:pt x="1031" y="181"/>
                  </a:moveTo>
                  <a:cubicBezTo>
                    <a:pt x="1031" y="130"/>
                    <a:pt x="990" y="88"/>
                    <a:pt x="938" y="88"/>
                  </a:cubicBezTo>
                  <a:cubicBezTo>
                    <a:pt x="274" y="88"/>
                    <a:pt x="274" y="88"/>
                    <a:pt x="274" y="88"/>
                  </a:cubicBezTo>
                  <a:cubicBezTo>
                    <a:pt x="274" y="30"/>
                    <a:pt x="274" y="30"/>
                    <a:pt x="274" y="30"/>
                  </a:cubicBezTo>
                  <a:cubicBezTo>
                    <a:pt x="274" y="7"/>
                    <a:pt x="260" y="0"/>
                    <a:pt x="243" y="16"/>
                  </a:cubicBezTo>
                  <a:cubicBezTo>
                    <a:pt x="17" y="220"/>
                    <a:pt x="17" y="220"/>
                    <a:pt x="17" y="220"/>
                  </a:cubicBezTo>
                  <a:cubicBezTo>
                    <a:pt x="0" y="236"/>
                    <a:pt x="0" y="261"/>
                    <a:pt x="17" y="277"/>
                  </a:cubicBezTo>
                  <a:cubicBezTo>
                    <a:pt x="243" y="481"/>
                    <a:pt x="243" y="481"/>
                    <a:pt x="243" y="481"/>
                  </a:cubicBezTo>
                  <a:cubicBezTo>
                    <a:pt x="260" y="497"/>
                    <a:pt x="274" y="491"/>
                    <a:pt x="274" y="468"/>
                  </a:cubicBezTo>
                  <a:cubicBezTo>
                    <a:pt x="274" y="416"/>
                    <a:pt x="274" y="416"/>
                    <a:pt x="274" y="416"/>
                  </a:cubicBezTo>
                  <a:cubicBezTo>
                    <a:pt x="874" y="416"/>
                    <a:pt x="874" y="416"/>
                    <a:pt x="874" y="416"/>
                  </a:cubicBezTo>
                  <a:cubicBezTo>
                    <a:pt x="912" y="416"/>
                    <a:pt x="912" y="416"/>
                    <a:pt x="912" y="416"/>
                  </a:cubicBezTo>
                  <a:cubicBezTo>
                    <a:pt x="975" y="416"/>
                    <a:pt x="1027" y="465"/>
                    <a:pt x="1031" y="527"/>
                  </a:cubicBezTo>
                  <a:cubicBezTo>
                    <a:pt x="1031" y="331"/>
                    <a:pt x="1031" y="331"/>
                    <a:pt x="1031" y="331"/>
                  </a:cubicBezTo>
                  <a:cubicBezTo>
                    <a:pt x="1031" y="331"/>
                    <a:pt x="1031" y="331"/>
                    <a:pt x="1031" y="331"/>
                  </a:cubicBezTo>
                  <a:cubicBezTo>
                    <a:pt x="1031" y="329"/>
                    <a:pt x="1031" y="326"/>
                    <a:pt x="1031" y="323"/>
                  </a:cubicBezTo>
                  <a:lnTo>
                    <a:pt x="1031" y="18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8701" name="Freeform 3729"/>
            <p:cNvSpPr/>
            <p:nvPr/>
          </p:nvSpPr>
          <p:spPr bwMode="auto">
            <a:xfrm>
              <a:off x="5016" y="5088"/>
              <a:ext cx="4583" cy="2342"/>
            </a:xfrm>
            <a:custGeom>
              <a:avLst/>
              <a:gdLst>
                <a:gd name="T0" fmla="*/ 1031 w 1031"/>
                <a:gd name="T1" fmla="*/ 181 h 527"/>
                <a:gd name="T2" fmla="*/ 938 w 1031"/>
                <a:gd name="T3" fmla="*/ 88 h 527"/>
                <a:gd name="T4" fmla="*/ 274 w 1031"/>
                <a:gd name="T5" fmla="*/ 88 h 527"/>
                <a:gd name="T6" fmla="*/ 274 w 1031"/>
                <a:gd name="T7" fmla="*/ 30 h 527"/>
                <a:gd name="T8" fmla="*/ 243 w 1031"/>
                <a:gd name="T9" fmla="*/ 16 h 527"/>
                <a:gd name="T10" fmla="*/ 17 w 1031"/>
                <a:gd name="T11" fmla="*/ 221 h 527"/>
                <a:gd name="T12" fmla="*/ 17 w 1031"/>
                <a:gd name="T13" fmla="*/ 277 h 527"/>
                <a:gd name="T14" fmla="*/ 243 w 1031"/>
                <a:gd name="T15" fmla="*/ 482 h 527"/>
                <a:gd name="T16" fmla="*/ 274 w 1031"/>
                <a:gd name="T17" fmla="*/ 468 h 527"/>
                <a:gd name="T18" fmla="*/ 274 w 1031"/>
                <a:gd name="T19" fmla="*/ 416 h 527"/>
                <a:gd name="T20" fmla="*/ 874 w 1031"/>
                <a:gd name="T21" fmla="*/ 416 h 527"/>
                <a:gd name="T22" fmla="*/ 912 w 1031"/>
                <a:gd name="T23" fmla="*/ 416 h 527"/>
                <a:gd name="T24" fmla="*/ 1031 w 1031"/>
                <a:gd name="T25" fmla="*/ 527 h 527"/>
                <a:gd name="T26" fmla="*/ 1031 w 1031"/>
                <a:gd name="T27" fmla="*/ 332 h 527"/>
                <a:gd name="T28" fmla="*/ 1031 w 1031"/>
                <a:gd name="T29" fmla="*/ 332 h 527"/>
                <a:gd name="T30" fmla="*/ 1031 w 1031"/>
                <a:gd name="T31" fmla="*/ 323 h 527"/>
                <a:gd name="T32" fmla="*/ 1031 w 1031"/>
                <a:gd name="T33" fmla="*/ 18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1" h="527">
                  <a:moveTo>
                    <a:pt x="1031" y="181"/>
                  </a:moveTo>
                  <a:cubicBezTo>
                    <a:pt x="1031" y="130"/>
                    <a:pt x="990" y="88"/>
                    <a:pt x="938" y="88"/>
                  </a:cubicBezTo>
                  <a:cubicBezTo>
                    <a:pt x="274" y="88"/>
                    <a:pt x="274" y="88"/>
                    <a:pt x="274" y="88"/>
                  </a:cubicBezTo>
                  <a:cubicBezTo>
                    <a:pt x="274" y="30"/>
                    <a:pt x="274" y="30"/>
                    <a:pt x="274" y="30"/>
                  </a:cubicBezTo>
                  <a:cubicBezTo>
                    <a:pt x="274" y="7"/>
                    <a:pt x="260" y="0"/>
                    <a:pt x="243" y="16"/>
                  </a:cubicBezTo>
                  <a:cubicBezTo>
                    <a:pt x="17" y="221"/>
                    <a:pt x="17" y="221"/>
                    <a:pt x="17" y="221"/>
                  </a:cubicBezTo>
                  <a:cubicBezTo>
                    <a:pt x="0" y="236"/>
                    <a:pt x="0" y="261"/>
                    <a:pt x="17" y="277"/>
                  </a:cubicBezTo>
                  <a:cubicBezTo>
                    <a:pt x="243" y="482"/>
                    <a:pt x="243" y="482"/>
                    <a:pt x="243" y="482"/>
                  </a:cubicBezTo>
                  <a:cubicBezTo>
                    <a:pt x="260" y="497"/>
                    <a:pt x="274" y="491"/>
                    <a:pt x="274" y="468"/>
                  </a:cubicBezTo>
                  <a:cubicBezTo>
                    <a:pt x="274" y="416"/>
                    <a:pt x="274" y="416"/>
                    <a:pt x="274" y="416"/>
                  </a:cubicBezTo>
                  <a:cubicBezTo>
                    <a:pt x="874" y="416"/>
                    <a:pt x="874" y="416"/>
                    <a:pt x="874" y="416"/>
                  </a:cubicBezTo>
                  <a:cubicBezTo>
                    <a:pt x="912" y="416"/>
                    <a:pt x="912" y="416"/>
                    <a:pt x="912" y="416"/>
                  </a:cubicBezTo>
                  <a:cubicBezTo>
                    <a:pt x="975" y="416"/>
                    <a:pt x="1027" y="465"/>
                    <a:pt x="1031" y="527"/>
                  </a:cubicBezTo>
                  <a:cubicBezTo>
                    <a:pt x="1031" y="332"/>
                    <a:pt x="1031" y="332"/>
                    <a:pt x="1031" y="332"/>
                  </a:cubicBezTo>
                  <a:cubicBezTo>
                    <a:pt x="1031" y="332"/>
                    <a:pt x="1031" y="332"/>
                    <a:pt x="1031" y="332"/>
                  </a:cubicBezTo>
                  <a:cubicBezTo>
                    <a:pt x="1031" y="329"/>
                    <a:pt x="1031" y="326"/>
                    <a:pt x="1031" y="323"/>
                  </a:cubicBezTo>
                  <a:lnTo>
                    <a:pt x="1031" y="18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8702" name="Freeform 3732"/>
            <p:cNvSpPr/>
            <p:nvPr/>
          </p:nvSpPr>
          <p:spPr bwMode="auto">
            <a:xfrm>
              <a:off x="9599" y="6266"/>
              <a:ext cx="3892" cy="1987"/>
            </a:xfrm>
            <a:custGeom>
              <a:avLst/>
              <a:gdLst>
                <a:gd name="T0" fmla="*/ 0 w 876"/>
                <a:gd name="T1" fmla="*/ 154 h 447"/>
                <a:gd name="T2" fmla="*/ 79 w 876"/>
                <a:gd name="T3" fmla="*/ 75 h 447"/>
                <a:gd name="T4" fmla="*/ 643 w 876"/>
                <a:gd name="T5" fmla="*/ 75 h 447"/>
                <a:gd name="T6" fmla="*/ 643 w 876"/>
                <a:gd name="T7" fmla="*/ 25 h 447"/>
                <a:gd name="T8" fmla="*/ 670 w 876"/>
                <a:gd name="T9" fmla="*/ 13 h 447"/>
                <a:gd name="T10" fmla="*/ 862 w 876"/>
                <a:gd name="T11" fmla="*/ 187 h 447"/>
                <a:gd name="T12" fmla="*/ 862 w 876"/>
                <a:gd name="T13" fmla="*/ 235 h 447"/>
                <a:gd name="T14" fmla="*/ 670 w 876"/>
                <a:gd name="T15" fmla="*/ 409 h 447"/>
                <a:gd name="T16" fmla="*/ 643 w 876"/>
                <a:gd name="T17" fmla="*/ 397 h 447"/>
                <a:gd name="T18" fmla="*/ 643 w 876"/>
                <a:gd name="T19" fmla="*/ 353 h 447"/>
                <a:gd name="T20" fmla="*/ 134 w 876"/>
                <a:gd name="T21" fmla="*/ 353 h 447"/>
                <a:gd name="T22" fmla="*/ 101 w 876"/>
                <a:gd name="T23" fmla="*/ 353 h 447"/>
                <a:gd name="T24" fmla="*/ 0 w 876"/>
                <a:gd name="T25" fmla="*/ 447 h 447"/>
                <a:gd name="T26" fmla="*/ 0 w 876"/>
                <a:gd name="T27" fmla="*/ 282 h 447"/>
                <a:gd name="T28" fmla="*/ 1 w 876"/>
                <a:gd name="T29" fmla="*/ 282 h 447"/>
                <a:gd name="T30" fmla="*/ 0 w 876"/>
                <a:gd name="T31" fmla="*/ 274 h 447"/>
                <a:gd name="T32" fmla="*/ 0 w 876"/>
                <a:gd name="T33" fmla="*/ 154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6" h="447">
                  <a:moveTo>
                    <a:pt x="0" y="154"/>
                  </a:moveTo>
                  <a:cubicBezTo>
                    <a:pt x="0" y="110"/>
                    <a:pt x="35" y="75"/>
                    <a:pt x="79" y="75"/>
                  </a:cubicBezTo>
                  <a:cubicBezTo>
                    <a:pt x="643" y="75"/>
                    <a:pt x="643" y="75"/>
                    <a:pt x="643" y="75"/>
                  </a:cubicBezTo>
                  <a:cubicBezTo>
                    <a:pt x="643" y="25"/>
                    <a:pt x="643" y="25"/>
                    <a:pt x="643" y="25"/>
                  </a:cubicBezTo>
                  <a:cubicBezTo>
                    <a:pt x="643" y="6"/>
                    <a:pt x="655" y="0"/>
                    <a:pt x="670" y="13"/>
                  </a:cubicBezTo>
                  <a:cubicBezTo>
                    <a:pt x="862" y="187"/>
                    <a:pt x="862" y="187"/>
                    <a:pt x="862" y="187"/>
                  </a:cubicBezTo>
                  <a:cubicBezTo>
                    <a:pt x="876" y="200"/>
                    <a:pt x="876" y="222"/>
                    <a:pt x="862" y="235"/>
                  </a:cubicBezTo>
                  <a:cubicBezTo>
                    <a:pt x="670" y="409"/>
                    <a:pt x="670" y="409"/>
                    <a:pt x="670" y="409"/>
                  </a:cubicBezTo>
                  <a:cubicBezTo>
                    <a:pt x="655" y="422"/>
                    <a:pt x="643" y="417"/>
                    <a:pt x="643" y="397"/>
                  </a:cubicBezTo>
                  <a:cubicBezTo>
                    <a:pt x="643" y="353"/>
                    <a:pt x="643" y="353"/>
                    <a:pt x="643" y="353"/>
                  </a:cubicBezTo>
                  <a:cubicBezTo>
                    <a:pt x="134" y="353"/>
                    <a:pt x="134" y="353"/>
                    <a:pt x="134" y="353"/>
                  </a:cubicBezTo>
                  <a:cubicBezTo>
                    <a:pt x="101" y="353"/>
                    <a:pt x="101" y="353"/>
                    <a:pt x="101" y="353"/>
                  </a:cubicBezTo>
                  <a:cubicBezTo>
                    <a:pt x="48" y="353"/>
                    <a:pt x="4" y="395"/>
                    <a:pt x="0" y="447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1" y="282"/>
                    <a:pt x="1" y="282"/>
                    <a:pt x="1" y="282"/>
                  </a:cubicBezTo>
                  <a:cubicBezTo>
                    <a:pt x="0" y="279"/>
                    <a:pt x="0" y="277"/>
                    <a:pt x="0" y="274"/>
                  </a:cubicBezTo>
                  <a:lnTo>
                    <a:pt x="0" y="15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GB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8703" name="Freeform 3735"/>
            <p:cNvSpPr/>
            <p:nvPr/>
          </p:nvSpPr>
          <p:spPr bwMode="auto">
            <a:xfrm>
              <a:off x="9599" y="3039"/>
              <a:ext cx="3556" cy="1814"/>
            </a:xfrm>
            <a:custGeom>
              <a:avLst/>
              <a:gdLst>
                <a:gd name="T0" fmla="*/ 0 w 800"/>
                <a:gd name="T1" fmla="*/ 140 h 408"/>
                <a:gd name="T2" fmla="*/ 72 w 800"/>
                <a:gd name="T3" fmla="*/ 68 h 408"/>
                <a:gd name="T4" fmla="*/ 587 w 800"/>
                <a:gd name="T5" fmla="*/ 68 h 408"/>
                <a:gd name="T6" fmla="*/ 587 w 800"/>
                <a:gd name="T7" fmla="*/ 23 h 408"/>
                <a:gd name="T8" fmla="*/ 611 w 800"/>
                <a:gd name="T9" fmla="*/ 12 h 408"/>
                <a:gd name="T10" fmla="*/ 786 w 800"/>
                <a:gd name="T11" fmla="*/ 171 h 408"/>
                <a:gd name="T12" fmla="*/ 786 w 800"/>
                <a:gd name="T13" fmla="*/ 214 h 408"/>
                <a:gd name="T14" fmla="*/ 611 w 800"/>
                <a:gd name="T15" fmla="*/ 373 h 408"/>
                <a:gd name="T16" fmla="*/ 587 w 800"/>
                <a:gd name="T17" fmla="*/ 362 h 408"/>
                <a:gd name="T18" fmla="*/ 587 w 800"/>
                <a:gd name="T19" fmla="*/ 322 h 408"/>
                <a:gd name="T20" fmla="*/ 122 w 800"/>
                <a:gd name="T21" fmla="*/ 322 h 408"/>
                <a:gd name="T22" fmla="*/ 92 w 800"/>
                <a:gd name="T23" fmla="*/ 322 h 408"/>
                <a:gd name="T24" fmla="*/ 0 w 800"/>
                <a:gd name="T25" fmla="*/ 408 h 408"/>
                <a:gd name="T26" fmla="*/ 0 w 800"/>
                <a:gd name="T27" fmla="*/ 257 h 408"/>
                <a:gd name="T28" fmla="*/ 0 w 800"/>
                <a:gd name="T29" fmla="*/ 257 h 408"/>
                <a:gd name="T30" fmla="*/ 0 w 800"/>
                <a:gd name="T31" fmla="*/ 250 h 408"/>
                <a:gd name="T32" fmla="*/ 0 w 800"/>
                <a:gd name="T33" fmla="*/ 14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0" h="408">
                  <a:moveTo>
                    <a:pt x="0" y="140"/>
                  </a:moveTo>
                  <a:cubicBezTo>
                    <a:pt x="0" y="100"/>
                    <a:pt x="32" y="68"/>
                    <a:pt x="72" y="68"/>
                  </a:cubicBezTo>
                  <a:cubicBezTo>
                    <a:pt x="587" y="68"/>
                    <a:pt x="587" y="68"/>
                    <a:pt x="587" y="68"/>
                  </a:cubicBezTo>
                  <a:cubicBezTo>
                    <a:pt x="587" y="23"/>
                    <a:pt x="587" y="23"/>
                    <a:pt x="587" y="23"/>
                  </a:cubicBezTo>
                  <a:cubicBezTo>
                    <a:pt x="587" y="5"/>
                    <a:pt x="598" y="0"/>
                    <a:pt x="611" y="12"/>
                  </a:cubicBezTo>
                  <a:cubicBezTo>
                    <a:pt x="786" y="171"/>
                    <a:pt x="786" y="171"/>
                    <a:pt x="786" y="171"/>
                  </a:cubicBezTo>
                  <a:cubicBezTo>
                    <a:pt x="800" y="183"/>
                    <a:pt x="800" y="202"/>
                    <a:pt x="786" y="214"/>
                  </a:cubicBezTo>
                  <a:cubicBezTo>
                    <a:pt x="611" y="373"/>
                    <a:pt x="611" y="373"/>
                    <a:pt x="611" y="373"/>
                  </a:cubicBezTo>
                  <a:cubicBezTo>
                    <a:pt x="598" y="385"/>
                    <a:pt x="587" y="380"/>
                    <a:pt x="587" y="362"/>
                  </a:cubicBezTo>
                  <a:cubicBezTo>
                    <a:pt x="587" y="322"/>
                    <a:pt x="587" y="322"/>
                    <a:pt x="587" y="322"/>
                  </a:cubicBezTo>
                  <a:cubicBezTo>
                    <a:pt x="122" y="322"/>
                    <a:pt x="122" y="322"/>
                    <a:pt x="122" y="322"/>
                  </a:cubicBezTo>
                  <a:cubicBezTo>
                    <a:pt x="92" y="322"/>
                    <a:pt x="92" y="322"/>
                    <a:pt x="92" y="322"/>
                  </a:cubicBezTo>
                  <a:cubicBezTo>
                    <a:pt x="43" y="322"/>
                    <a:pt x="3" y="360"/>
                    <a:pt x="0" y="408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5"/>
                    <a:pt x="0" y="252"/>
                    <a:pt x="0" y="250"/>
                  </a:cubicBezTo>
                  <a:lnTo>
                    <a:pt x="0" y="14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8704" name="Freeform 3738"/>
            <p:cNvSpPr/>
            <p:nvPr/>
          </p:nvSpPr>
          <p:spPr bwMode="auto">
            <a:xfrm>
              <a:off x="9599" y="7778"/>
              <a:ext cx="4585" cy="2342"/>
            </a:xfrm>
            <a:custGeom>
              <a:avLst/>
              <a:gdLst>
                <a:gd name="T0" fmla="*/ 0 w 1032"/>
                <a:gd name="T1" fmla="*/ 181 h 527"/>
                <a:gd name="T2" fmla="*/ 93 w 1032"/>
                <a:gd name="T3" fmla="*/ 88 h 527"/>
                <a:gd name="T4" fmla="*/ 757 w 1032"/>
                <a:gd name="T5" fmla="*/ 88 h 527"/>
                <a:gd name="T6" fmla="*/ 757 w 1032"/>
                <a:gd name="T7" fmla="*/ 30 h 527"/>
                <a:gd name="T8" fmla="*/ 788 w 1032"/>
                <a:gd name="T9" fmla="*/ 16 h 527"/>
                <a:gd name="T10" fmla="*/ 1014 w 1032"/>
                <a:gd name="T11" fmla="*/ 220 h 527"/>
                <a:gd name="T12" fmla="*/ 1014 w 1032"/>
                <a:gd name="T13" fmla="*/ 277 h 527"/>
                <a:gd name="T14" fmla="*/ 788 w 1032"/>
                <a:gd name="T15" fmla="*/ 481 h 527"/>
                <a:gd name="T16" fmla="*/ 757 w 1032"/>
                <a:gd name="T17" fmla="*/ 468 h 527"/>
                <a:gd name="T18" fmla="*/ 757 w 1032"/>
                <a:gd name="T19" fmla="*/ 415 h 527"/>
                <a:gd name="T20" fmla="*/ 157 w 1032"/>
                <a:gd name="T21" fmla="*/ 415 h 527"/>
                <a:gd name="T22" fmla="*/ 119 w 1032"/>
                <a:gd name="T23" fmla="*/ 415 h 527"/>
                <a:gd name="T24" fmla="*/ 0 w 1032"/>
                <a:gd name="T25" fmla="*/ 527 h 527"/>
                <a:gd name="T26" fmla="*/ 0 w 1032"/>
                <a:gd name="T27" fmla="*/ 331 h 527"/>
                <a:gd name="T28" fmla="*/ 1 w 1032"/>
                <a:gd name="T29" fmla="*/ 331 h 527"/>
                <a:gd name="T30" fmla="*/ 0 w 1032"/>
                <a:gd name="T31" fmla="*/ 323 h 527"/>
                <a:gd name="T32" fmla="*/ 0 w 1032"/>
                <a:gd name="T33" fmla="*/ 18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2" h="527">
                  <a:moveTo>
                    <a:pt x="0" y="181"/>
                  </a:moveTo>
                  <a:cubicBezTo>
                    <a:pt x="0" y="130"/>
                    <a:pt x="42" y="88"/>
                    <a:pt x="93" y="88"/>
                  </a:cubicBezTo>
                  <a:cubicBezTo>
                    <a:pt x="757" y="88"/>
                    <a:pt x="757" y="88"/>
                    <a:pt x="757" y="88"/>
                  </a:cubicBezTo>
                  <a:cubicBezTo>
                    <a:pt x="757" y="30"/>
                    <a:pt x="757" y="30"/>
                    <a:pt x="757" y="30"/>
                  </a:cubicBezTo>
                  <a:cubicBezTo>
                    <a:pt x="757" y="7"/>
                    <a:pt x="771" y="0"/>
                    <a:pt x="788" y="16"/>
                  </a:cubicBezTo>
                  <a:cubicBezTo>
                    <a:pt x="1014" y="220"/>
                    <a:pt x="1014" y="220"/>
                    <a:pt x="1014" y="220"/>
                  </a:cubicBezTo>
                  <a:cubicBezTo>
                    <a:pt x="1032" y="236"/>
                    <a:pt x="1032" y="261"/>
                    <a:pt x="1014" y="277"/>
                  </a:cubicBezTo>
                  <a:cubicBezTo>
                    <a:pt x="788" y="481"/>
                    <a:pt x="788" y="481"/>
                    <a:pt x="788" y="481"/>
                  </a:cubicBezTo>
                  <a:cubicBezTo>
                    <a:pt x="771" y="497"/>
                    <a:pt x="757" y="491"/>
                    <a:pt x="757" y="468"/>
                  </a:cubicBezTo>
                  <a:cubicBezTo>
                    <a:pt x="757" y="415"/>
                    <a:pt x="757" y="415"/>
                    <a:pt x="757" y="415"/>
                  </a:cubicBezTo>
                  <a:cubicBezTo>
                    <a:pt x="157" y="415"/>
                    <a:pt x="157" y="415"/>
                    <a:pt x="157" y="415"/>
                  </a:cubicBezTo>
                  <a:cubicBezTo>
                    <a:pt x="119" y="415"/>
                    <a:pt x="119" y="415"/>
                    <a:pt x="119" y="415"/>
                  </a:cubicBezTo>
                  <a:cubicBezTo>
                    <a:pt x="56" y="415"/>
                    <a:pt x="4" y="465"/>
                    <a:pt x="0" y="527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1" y="331"/>
                    <a:pt x="1" y="331"/>
                    <a:pt x="1" y="331"/>
                  </a:cubicBezTo>
                  <a:cubicBezTo>
                    <a:pt x="0" y="329"/>
                    <a:pt x="0" y="326"/>
                    <a:pt x="0" y="323"/>
                  </a:cubicBezTo>
                  <a:lnTo>
                    <a:pt x="0" y="18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GB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8705" name="Freeform 3741"/>
            <p:cNvSpPr/>
            <p:nvPr/>
          </p:nvSpPr>
          <p:spPr bwMode="auto">
            <a:xfrm>
              <a:off x="9599" y="4348"/>
              <a:ext cx="4585" cy="2342"/>
            </a:xfrm>
            <a:custGeom>
              <a:avLst/>
              <a:gdLst>
                <a:gd name="T0" fmla="*/ 0 w 1032"/>
                <a:gd name="T1" fmla="*/ 181 h 527"/>
                <a:gd name="T2" fmla="*/ 93 w 1032"/>
                <a:gd name="T3" fmla="*/ 88 h 527"/>
                <a:gd name="T4" fmla="*/ 757 w 1032"/>
                <a:gd name="T5" fmla="*/ 88 h 527"/>
                <a:gd name="T6" fmla="*/ 757 w 1032"/>
                <a:gd name="T7" fmla="*/ 30 h 527"/>
                <a:gd name="T8" fmla="*/ 788 w 1032"/>
                <a:gd name="T9" fmla="*/ 16 h 527"/>
                <a:gd name="T10" fmla="*/ 1014 w 1032"/>
                <a:gd name="T11" fmla="*/ 221 h 527"/>
                <a:gd name="T12" fmla="*/ 1014 w 1032"/>
                <a:gd name="T13" fmla="*/ 277 h 527"/>
                <a:gd name="T14" fmla="*/ 788 w 1032"/>
                <a:gd name="T15" fmla="*/ 482 h 527"/>
                <a:gd name="T16" fmla="*/ 757 w 1032"/>
                <a:gd name="T17" fmla="*/ 468 h 527"/>
                <a:gd name="T18" fmla="*/ 757 w 1032"/>
                <a:gd name="T19" fmla="*/ 416 h 527"/>
                <a:gd name="T20" fmla="*/ 157 w 1032"/>
                <a:gd name="T21" fmla="*/ 416 h 527"/>
                <a:gd name="T22" fmla="*/ 119 w 1032"/>
                <a:gd name="T23" fmla="*/ 416 h 527"/>
                <a:gd name="T24" fmla="*/ 0 w 1032"/>
                <a:gd name="T25" fmla="*/ 527 h 527"/>
                <a:gd name="T26" fmla="*/ 0 w 1032"/>
                <a:gd name="T27" fmla="*/ 332 h 527"/>
                <a:gd name="T28" fmla="*/ 1 w 1032"/>
                <a:gd name="T29" fmla="*/ 332 h 527"/>
                <a:gd name="T30" fmla="*/ 0 w 1032"/>
                <a:gd name="T31" fmla="*/ 323 h 527"/>
                <a:gd name="T32" fmla="*/ 0 w 1032"/>
                <a:gd name="T33" fmla="*/ 18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2" h="527">
                  <a:moveTo>
                    <a:pt x="0" y="181"/>
                  </a:moveTo>
                  <a:cubicBezTo>
                    <a:pt x="0" y="130"/>
                    <a:pt x="42" y="88"/>
                    <a:pt x="93" y="88"/>
                  </a:cubicBezTo>
                  <a:cubicBezTo>
                    <a:pt x="757" y="88"/>
                    <a:pt x="757" y="88"/>
                    <a:pt x="757" y="88"/>
                  </a:cubicBezTo>
                  <a:cubicBezTo>
                    <a:pt x="757" y="30"/>
                    <a:pt x="757" y="30"/>
                    <a:pt x="757" y="30"/>
                  </a:cubicBezTo>
                  <a:cubicBezTo>
                    <a:pt x="757" y="7"/>
                    <a:pt x="771" y="0"/>
                    <a:pt x="788" y="16"/>
                  </a:cubicBezTo>
                  <a:cubicBezTo>
                    <a:pt x="1014" y="221"/>
                    <a:pt x="1014" y="221"/>
                    <a:pt x="1014" y="221"/>
                  </a:cubicBezTo>
                  <a:cubicBezTo>
                    <a:pt x="1032" y="236"/>
                    <a:pt x="1032" y="261"/>
                    <a:pt x="1014" y="277"/>
                  </a:cubicBezTo>
                  <a:cubicBezTo>
                    <a:pt x="788" y="482"/>
                    <a:pt x="788" y="482"/>
                    <a:pt x="788" y="482"/>
                  </a:cubicBezTo>
                  <a:cubicBezTo>
                    <a:pt x="771" y="497"/>
                    <a:pt x="757" y="491"/>
                    <a:pt x="757" y="468"/>
                  </a:cubicBezTo>
                  <a:cubicBezTo>
                    <a:pt x="757" y="416"/>
                    <a:pt x="757" y="416"/>
                    <a:pt x="757" y="416"/>
                  </a:cubicBezTo>
                  <a:cubicBezTo>
                    <a:pt x="157" y="416"/>
                    <a:pt x="157" y="416"/>
                    <a:pt x="157" y="416"/>
                  </a:cubicBezTo>
                  <a:cubicBezTo>
                    <a:pt x="119" y="416"/>
                    <a:pt x="119" y="416"/>
                    <a:pt x="119" y="416"/>
                  </a:cubicBezTo>
                  <a:cubicBezTo>
                    <a:pt x="56" y="416"/>
                    <a:pt x="4" y="465"/>
                    <a:pt x="0" y="527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" y="332"/>
                    <a:pt x="1" y="332"/>
                    <a:pt x="1" y="332"/>
                  </a:cubicBezTo>
                  <a:cubicBezTo>
                    <a:pt x="0" y="329"/>
                    <a:pt x="0" y="326"/>
                    <a:pt x="0" y="323"/>
                  </a:cubicBezTo>
                  <a:lnTo>
                    <a:pt x="0" y="18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GB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8706" name="Line 3788"/>
            <p:cNvSpPr>
              <a:spLocks noChangeShapeType="1"/>
            </p:cNvSpPr>
            <p:nvPr/>
          </p:nvSpPr>
          <p:spPr bwMode="auto">
            <a:xfrm>
              <a:off x="12762" y="11053"/>
              <a:ext cx="0" cy="0"/>
            </a:xfrm>
            <a:prstGeom prst="line">
              <a:avLst/>
            </a:prstGeom>
            <a:noFill/>
            <a:ln w="11113" cap="flat">
              <a:solidFill>
                <a:srgbClr val="D7B478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en-GB"/>
            </a:p>
          </p:txBody>
        </p:sp>
        <p:sp>
          <p:nvSpPr>
            <p:cNvPr id="1048707" name="TextBox 74"/>
            <p:cNvSpPr txBox="1"/>
            <p:nvPr/>
          </p:nvSpPr>
          <p:spPr>
            <a:xfrm>
              <a:off x="7065" y="5856"/>
              <a:ext cx="1092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GB" sz="2000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火控</a:t>
              </a:r>
              <a:endParaRPr lang="zh-CN" altLang="en-GB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8708" name="TextBox 75"/>
            <p:cNvSpPr txBox="1"/>
            <p:nvPr/>
          </p:nvSpPr>
          <p:spPr>
            <a:xfrm>
              <a:off x="7065" y="9290"/>
              <a:ext cx="1092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GB" sz="2000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火炮</a:t>
              </a:r>
              <a:endParaRPr lang="zh-CN" altLang="en-GB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8709" name="TextBox 76"/>
            <p:cNvSpPr txBox="1"/>
            <p:nvPr/>
          </p:nvSpPr>
          <p:spPr>
            <a:xfrm>
              <a:off x="10232" y="8577"/>
              <a:ext cx="1896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GB" sz="2000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导弹发射</a:t>
              </a:r>
              <a:endParaRPr lang="zh-CN" altLang="en-GB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8710" name="TextBox 77"/>
            <p:cNvSpPr txBox="1"/>
            <p:nvPr/>
          </p:nvSpPr>
          <p:spPr>
            <a:xfrm>
              <a:off x="10232" y="6893"/>
              <a:ext cx="1896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GB" sz="2000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深空探测</a:t>
              </a:r>
              <a:endParaRPr lang="zh-CN" altLang="en-GB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8711" name="TextBox 78"/>
            <p:cNvSpPr txBox="1"/>
            <p:nvPr/>
          </p:nvSpPr>
          <p:spPr>
            <a:xfrm>
              <a:off x="10634" y="5186"/>
              <a:ext cx="1092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GB" sz="2000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微波</a:t>
              </a:r>
              <a:endParaRPr lang="zh-CN" altLang="en-GB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8712" name="TextBox 79"/>
            <p:cNvSpPr txBox="1"/>
            <p:nvPr/>
          </p:nvSpPr>
          <p:spPr>
            <a:xfrm>
              <a:off x="10634" y="3592"/>
              <a:ext cx="1092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GB" sz="2000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激光</a:t>
              </a:r>
              <a:endParaRPr lang="zh-CN" altLang="en-GB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8713" name="TextBox 80"/>
            <p:cNvSpPr txBox="1"/>
            <p:nvPr/>
          </p:nvSpPr>
          <p:spPr>
            <a:xfrm>
              <a:off x="7065" y="4301"/>
              <a:ext cx="1092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GB" sz="2000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雷达</a:t>
              </a:r>
              <a:endParaRPr lang="zh-CN" altLang="en-GB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8714" name="TextBox 81"/>
            <p:cNvSpPr txBox="1"/>
            <p:nvPr/>
          </p:nvSpPr>
          <p:spPr>
            <a:xfrm>
              <a:off x="6663" y="7604"/>
              <a:ext cx="1896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GB" sz="2000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干扰对抗</a:t>
              </a:r>
              <a:endParaRPr lang="zh-CN" altLang="en-GB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8715" name="Title 20"/>
            <p:cNvSpPr txBox="1"/>
            <p:nvPr/>
          </p:nvSpPr>
          <p:spPr>
            <a:xfrm>
              <a:off x="13300" y="3392"/>
              <a:ext cx="4521" cy="713"/>
            </a:xfrm>
            <a:prstGeom prst="rect">
              <a:avLst/>
            </a:prstGeom>
          </p:spPr>
          <p:txBody>
            <a:bodyPr vert="horz" wrap="square" lIns="121893" tIns="60946" rIns="121893" bIns="60946" rtlCol="0" anchor="ctr">
              <a:spAutoFit/>
              <a:scene3d>
                <a:camera prst="orthographicFront"/>
                <a:lightRig rig="threePt" dir="t"/>
              </a:scene3d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zh-CN" altLang="en-US" sz="18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激光发射器等</a:t>
              </a:r>
              <a:r>
                <a:rPr lang="en-US" sz="18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endParaRPr lang="en-US" sz="1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8716" name="Title 20"/>
            <p:cNvSpPr txBox="1"/>
            <p:nvPr/>
          </p:nvSpPr>
          <p:spPr>
            <a:xfrm>
              <a:off x="14324" y="5162"/>
              <a:ext cx="4111" cy="713"/>
            </a:xfrm>
            <a:prstGeom prst="rect">
              <a:avLst/>
            </a:prstGeom>
          </p:spPr>
          <p:txBody>
            <a:bodyPr vert="horz" wrap="square" lIns="121893" tIns="60946" rIns="121893" bIns="60946" rtlCol="0" anchor="ctr">
              <a:spAutoFit/>
              <a:scene3d>
                <a:camera prst="orthographicFront"/>
                <a:lightRig rig="threePt" dir="t"/>
              </a:scene3d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zh-CN" altLang="en-US" sz="1800" b="1" dirty="0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微波功率器件等</a:t>
              </a:r>
              <a:endParaRPr lang="zh-CN" altLang="en-US" sz="1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  <p:sp>
          <p:nvSpPr>
            <p:cNvPr id="1048717" name="Title 20"/>
            <p:cNvSpPr txBox="1"/>
            <p:nvPr/>
          </p:nvSpPr>
          <p:spPr>
            <a:xfrm>
              <a:off x="14324" y="8487"/>
              <a:ext cx="4111" cy="713"/>
            </a:xfrm>
            <a:prstGeom prst="rect">
              <a:avLst/>
            </a:prstGeom>
          </p:spPr>
          <p:txBody>
            <a:bodyPr vert="horz" wrap="square" lIns="121893" tIns="60946" rIns="121893" bIns="60946" rtlCol="0" anchor="ctr">
              <a:spAutoFit/>
              <a:scene3d>
                <a:camera prst="orthographicFront"/>
                <a:lightRig rig="threePt" dir="t"/>
              </a:scene3d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zh-CN" altLang="en-US" sz="1800" b="1" dirty="0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伺服、制导设备等</a:t>
              </a:r>
              <a:endParaRPr lang="zh-CN" altLang="en-US" sz="1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  <p:sp>
          <p:nvSpPr>
            <p:cNvPr id="1048718" name="Title 20"/>
            <p:cNvSpPr txBox="1"/>
            <p:nvPr/>
          </p:nvSpPr>
          <p:spPr>
            <a:xfrm>
              <a:off x="13548" y="6804"/>
              <a:ext cx="4521" cy="713"/>
            </a:xfrm>
            <a:prstGeom prst="rect">
              <a:avLst/>
            </a:prstGeom>
          </p:spPr>
          <p:txBody>
            <a:bodyPr vert="horz" wrap="square" lIns="121893" tIns="60946" rIns="121893" bIns="60946" rtlCol="0" anchor="ctr">
              <a:spAutoFit/>
              <a:scene3d>
                <a:camera prst="orthographicFront"/>
                <a:lightRig rig="threePt" dir="t"/>
              </a:scene3d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zh-CN" altLang="en-US" sz="18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发射机、功放等</a:t>
              </a:r>
              <a:r>
                <a:rPr lang="en-US" sz="18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endParaRPr lang="en-US" sz="1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8719" name="Title 20"/>
            <p:cNvSpPr txBox="1"/>
            <p:nvPr/>
          </p:nvSpPr>
          <p:spPr>
            <a:xfrm>
              <a:off x="1407" y="4128"/>
              <a:ext cx="4521" cy="713"/>
            </a:xfrm>
            <a:prstGeom prst="rect">
              <a:avLst/>
            </a:prstGeom>
          </p:spPr>
          <p:txBody>
            <a:bodyPr vert="horz" wrap="square" lIns="121893" tIns="60946" rIns="121893" bIns="60946" rtlCol="0" anchor="ctr">
              <a:spAutoFit/>
              <a:scene3d>
                <a:camera prst="orthographicFront"/>
                <a:lightRig rig="threePt" dir="t"/>
              </a:scene3d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r">
                <a:lnSpc>
                  <a:spcPct val="120000"/>
                </a:lnSpc>
              </a:pPr>
              <a:r>
                <a:rPr lang="zh-CN" altLang="en-US" sz="18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发射机、功放、</a:t>
              </a:r>
              <a:r>
                <a:rPr lang="en-US" altLang="zh-CN" sz="18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TR</a:t>
              </a:r>
              <a:r>
                <a:rPr lang="zh-CN" altLang="en-US" sz="18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组件等</a:t>
              </a:r>
              <a:r>
                <a:rPr lang="en-US" sz="18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endParaRPr lang="en-US" sz="1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8720" name="Title 20"/>
            <p:cNvSpPr txBox="1"/>
            <p:nvPr/>
          </p:nvSpPr>
          <p:spPr>
            <a:xfrm>
              <a:off x="874" y="5898"/>
              <a:ext cx="4111" cy="713"/>
            </a:xfrm>
            <a:prstGeom prst="rect">
              <a:avLst/>
            </a:prstGeom>
          </p:spPr>
          <p:txBody>
            <a:bodyPr vert="horz" wrap="square" lIns="121893" tIns="60946" rIns="121893" bIns="60946" rtlCol="0" anchor="ctr">
              <a:spAutoFit/>
              <a:scene3d>
                <a:camera prst="orthographicFront"/>
                <a:lightRig rig="threePt" dir="t"/>
              </a:scene3d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r">
                <a:lnSpc>
                  <a:spcPct val="120000"/>
                </a:lnSpc>
              </a:pPr>
              <a:r>
                <a:rPr lang="zh-CN" altLang="en-US" sz="18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发射机等</a:t>
              </a:r>
              <a:r>
                <a:rPr lang="en-US" sz="18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endParaRPr lang="en-US" sz="1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8721" name="Title 20"/>
            <p:cNvSpPr txBox="1"/>
            <p:nvPr/>
          </p:nvSpPr>
          <p:spPr>
            <a:xfrm>
              <a:off x="874" y="9222"/>
              <a:ext cx="4111" cy="713"/>
            </a:xfrm>
            <a:prstGeom prst="rect">
              <a:avLst/>
            </a:prstGeom>
          </p:spPr>
          <p:txBody>
            <a:bodyPr vert="horz" wrap="square" lIns="121893" tIns="60946" rIns="121893" bIns="60946" rtlCol="0" anchor="ctr">
              <a:spAutoFit/>
              <a:scene3d>
                <a:camera prst="orthographicFront"/>
                <a:lightRig rig="threePt" dir="t"/>
              </a:scene3d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r">
                <a:lnSpc>
                  <a:spcPct val="120000"/>
                </a:lnSpc>
              </a:pPr>
              <a:r>
                <a:rPr lang="zh-CN" altLang="en-US" sz="18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转动、驱动器等</a:t>
              </a:r>
              <a:r>
                <a:rPr lang="en-US" sz="18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endParaRPr lang="en-US" sz="1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8722" name="Title 20"/>
            <p:cNvSpPr txBox="1"/>
            <p:nvPr/>
          </p:nvSpPr>
          <p:spPr>
            <a:xfrm>
              <a:off x="1162" y="7540"/>
              <a:ext cx="4521" cy="713"/>
            </a:xfrm>
            <a:prstGeom prst="rect">
              <a:avLst/>
            </a:prstGeom>
          </p:spPr>
          <p:txBody>
            <a:bodyPr vert="horz" wrap="square" lIns="121893" tIns="60946" rIns="121893" bIns="60946" rtlCol="0" anchor="ctr">
              <a:spAutoFit/>
              <a:scene3d>
                <a:camera prst="orthographicFront"/>
                <a:lightRig rig="threePt" dir="t"/>
              </a:scene3d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r">
                <a:lnSpc>
                  <a:spcPct val="120000"/>
                </a:lnSpc>
              </a:pPr>
              <a:r>
                <a:rPr lang="zh-CN" altLang="en-US" sz="1800" b="1" dirty="0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发射机、接收机等</a:t>
              </a:r>
              <a:endParaRPr lang="zh-CN" altLang="en-US" sz="1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1250">
        <p:blinds dir="vert"/>
      </p:transition>
    </mc:Choice>
    <mc:Fallback>
      <p:transition spd="med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TextBox 13"/>
          <p:cNvSpPr txBox="1"/>
          <p:nvPr/>
        </p:nvSpPr>
        <p:spPr>
          <a:xfrm>
            <a:off x="1677841" y="577884"/>
            <a:ext cx="22250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 dirty="0">
                <a:solidFill>
                  <a:srgbClr val="0070C0"/>
                </a:solidFill>
                <a:latin typeface="张海山锐谐体2.0-授权联系：Samtype@QQ.com" panose="02000000000000000000" charset="-122"/>
                <a:ea typeface="张海山锐谐体2.0-授权联系：Samtype@QQ.com" panose="02000000000000000000" charset="-122"/>
              </a:rPr>
              <a:t>产品简介</a:t>
            </a:r>
            <a:endParaRPr lang="zh-CN" altLang="en-US" sz="4000" b="1" dirty="0">
              <a:solidFill>
                <a:srgbClr val="0070C0"/>
              </a:solidFill>
              <a:latin typeface="张海山锐谐体2.0-授权联系：Samtype@QQ.com" panose="02000000000000000000" charset="-122"/>
              <a:ea typeface="张海山锐谐体2.0-授权联系：Samtype@QQ.com" panose="02000000000000000000" charset="-122"/>
            </a:endParaRPr>
          </a:p>
        </p:txBody>
      </p:sp>
      <p:pic>
        <p:nvPicPr>
          <p:cNvPr id="2097184" name="图片 1" descr="u=1747800731,2735432218&amp;fm=27&amp;gp=0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15567" r="12820" b="6101"/>
          <a:stretch>
            <a:fillRect/>
          </a:stretch>
        </p:blipFill>
        <p:spPr>
          <a:xfrm>
            <a:off x="492125" y="156845"/>
            <a:ext cx="1143000" cy="1127760"/>
          </a:xfrm>
          <a:prstGeom prst="roundRect">
            <a:avLst/>
          </a:prstGeom>
          <a:noFill/>
          <a:effectLst/>
          <a:scene3d>
            <a:camera prst="orthographicFront"/>
            <a:lightRig rig="threePt" dir="t"/>
          </a:scene3d>
          <a:sp3d/>
        </p:spPr>
      </p:pic>
      <p:sp>
        <p:nvSpPr>
          <p:cNvPr id="1048727" name="Flowchart: Decision 5"/>
          <p:cNvSpPr/>
          <p:nvPr/>
        </p:nvSpPr>
        <p:spPr>
          <a:xfrm>
            <a:off x="1541419" y="2597625"/>
            <a:ext cx="1436915" cy="1371600"/>
          </a:xfrm>
          <a:prstGeom prst="flowChartDecision">
            <a:avLst/>
          </a:prstGeom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38100" algn="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储能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28" name="Flowchart: Decision 6"/>
          <p:cNvSpPr/>
          <p:nvPr/>
        </p:nvSpPr>
        <p:spPr>
          <a:xfrm>
            <a:off x="2978334" y="2597625"/>
            <a:ext cx="1436915" cy="1371600"/>
          </a:xfrm>
          <a:prstGeom prst="flowChartDecision">
            <a:avLst/>
          </a:prstGeom>
          <a:solidFill>
            <a:schemeClr val="accent1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38100" algn="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服务器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29" name="Flowchart: Decision 7"/>
          <p:cNvSpPr/>
          <p:nvPr/>
        </p:nvSpPr>
        <p:spPr>
          <a:xfrm>
            <a:off x="4415247" y="2597625"/>
            <a:ext cx="1436915" cy="1371600"/>
          </a:xfrm>
          <a:prstGeom prst="flowChartDecision">
            <a:avLst/>
          </a:prstGeom>
          <a:solidFill>
            <a:schemeClr val="accent1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38100" algn="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新能源汽车</a:t>
            </a:r>
            <a:endParaRPr lang="zh-CN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30" name="Flowchart: Decision 8"/>
          <p:cNvSpPr/>
          <p:nvPr/>
        </p:nvSpPr>
        <p:spPr>
          <a:xfrm>
            <a:off x="5852162" y="2597625"/>
            <a:ext cx="1436915" cy="1371600"/>
          </a:xfrm>
          <a:prstGeom prst="flowChartDecision">
            <a:avLst/>
          </a:prstGeom>
          <a:solidFill>
            <a:schemeClr val="accent1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38100" algn="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有线充电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31" name="Flowchart: Decision 9"/>
          <p:cNvSpPr/>
          <p:nvPr/>
        </p:nvSpPr>
        <p:spPr>
          <a:xfrm>
            <a:off x="7289075" y="2597625"/>
            <a:ext cx="1436915" cy="1371600"/>
          </a:xfrm>
          <a:prstGeom prst="flowChartDecision">
            <a:avLst/>
          </a:prstGeom>
          <a:solidFill>
            <a:schemeClr val="accent1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38100" algn="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无线充电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32" name="Flowchart: Decision 10"/>
          <p:cNvSpPr/>
          <p:nvPr/>
        </p:nvSpPr>
        <p:spPr>
          <a:xfrm>
            <a:off x="8725990" y="2597625"/>
            <a:ext cx="1436915" cy="1371600"/>
          </a:xfrm>
          <a:prstGeom prst="flowChartDecision">
            <a:avLst/>
          </a:prstGeom>
          <a:solidFill>
            <a:schemeClr val="accent1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38100" algn="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数据通讯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33" name="Flowchart: Decision 45"/>
          <p:cNvSpPr/>
          <p:nvPr/>
        </p:nvSpPr>
        <p:spPr>
          <a:xfrm>
            <a:off x="2253371" y="3334469"/>
            <a:ext cx="1436915" cy="1371600"/>
          </a:xfrm>
          <a:prstGeom prst="flowChartDecision">
            <a:avLst/>
          </a:prstGeom>
          <a:solidFill>
            <a:schemeClr val="accent5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38100" algn="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风电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34" name="Flowchart: Decision 46"/>
          <p:cNvSpPr/>
          <p:nvPr/>
        </p:nvSpPr>
        <p:spPr>
          <a:xfrm>
            <a:off x="3690286" y="3334469"/>
            <a:ext cx="1436915" cy="1371600"/>
          </a:xfrm>
          <a:prstGeom prst="flowChartDecision">
            <a:avLst/>
          </a:prstGeom>
          <a:solidFill>
            <a:schemeClr val="accent5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38100" algn="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机床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35" name="Flowchart: Decision 47"/>
          <p:cNvSpPr/>
          <p:nvPr/>
        </p:nvSpPr>
        <p:spPr>
          <a:xfrm>
            <a:off x="5127199" y="3334469"/>
            <a:ext cx="1436915" cy="1371600"/>
          </a:xfrm>
          <a:prstGeom prst="flowChartDecision">
            <a:avLst/>
          </a:prstGeom>
          <a:solidFill>
            <a:schemeClr val="accent5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38100" algn="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列车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36" name="Flowchart: Decision 48"/>
          <p:cNvSpPr/>
          <p:nvPr/>
        </p:nvSpPr>
        <p:spPr>
          <a:xfrm>
            <a:off x="6564114" y="3334469"/>
            <a:ext cx="1436915" cy="1371600"/>
          </a:xfrm>
          <a:prstGeom prst="flowChartDecision">
            <a:avLst/>
          </a:prstGeom>
          <a:solidFill>
            <a:schemeClr val="accent5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38100" algn="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医疗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37" name="Flowchart: Decision 49"/>
          <p:cNvSpPr/>
          <p:nvPr/>
        </p:nvSpPr>
        <p:spPr>
          <a:xfrm>
            <a:off x="8000349" y="3332771"/>
            <a:ext cx="1436915" cy="1371600"/>
          </a:xfrm>
          <a:prstGeom prst="flowChartDecision">
            <a:avLst/>
          </a:prstGeom>
          <a:solidFill>
            <a:schemeClr val="accent5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38100" algn="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激光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38" name="Flowchart: Decision 49"/>
          <p:cNvSpPr/>
          <p:nvPr/>
        </p:nvSpPr>
        <p:spPr>
          <a:xfrm>
            <a:off x="9445609" y="3332771"/>
            <a:ext cx="1436915" cy="1371600"/>
          </a:xfrm>
          <a:prstGeom prst="flowChartDecision">
            <a:avLst/>
          </a:prstGeom>
          <a:solidFill>
            <a:schemeClr val="accent5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38100" algn="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实验室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6" name="组合 125"/>
          <p:cNvGrpSpPr/>
          <p:nvPr/>
        </p:nvGrpSpPr>
        <p:grpSpPr>
          <a:xfrm>
            <a:off x="1261110" y="1682750"/>
            <a:ext cx="7498715" cy="487680"/>
            <a:chOff x="1986" y="2650"/>
            <a:chExt cx="11809" cy="768"/>
          </a:xfrm>
        </p:grpSpPr>
        <p:sp>
          <p:nvSpPr>
            <p:cNvPr id="1048739" name="文本框 120"/>
            <p:cNvSpPr txBox="1"/>
            <p:nvPr/>
          </p:nvSpPr>
          <p:spPr>
            <a:xfrm>
              <a:off x="3259" y="2694"/>
              <a:ext cx="10536" cy="7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24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液冷源的应用</a:t>
              </a:r>
              <a:r>
                <a:rPr lang="en-US" altLang="zh-CN" sz="24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——</a:t>
              </a:r>
              <a:r>
                <a:rPr lang="zh-CN" altLang="en-US" sz="24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民品行业</a:t>
              </a:r>
              <a:endPara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8740" name="Freeform 328"/>
            <p:cNvSpPr>
              <a:spLocks noChangeAspect="1" noChangeArrowheads="1"/>
            </p:cNvSpPr>
            <p:nvPr/>
          </p:nvSpPr>
          <p:spPr bwMode="auto">
            <a:xfrm>
              <a:off x="1986" y="2650"/>
              <a:ext cx="1241" cy="693"/>
            </a:xfrm>
            <a:custGeom>
              <a:avLst/>
              <a:gdLst>
                <a:gd name="T0" fmla="*/ 585 w 1564"/>
                <a:gd name="T1" fmla="*/ 610 h 871"/>
                <a:gd name="T2" fmla="*/ 451 w 1564"/>
                <a:gd name="T3" fmla="*/ 744 h 871"/>
                <a:gd name="T4" fmla="*/ 585 w 1564"/>
                <a:gd name="T5" fmla="*/ 870 h 871"/>
                <a:gd name="T6" fmla="*/ 710 w 1564"/>
                <a:gd name="T7" fmla="*/ 744 h 871"/>
                <a:gd name="T8" fmla="*/ 585 w 1564"/>
                <a:gd name="T9" fmla="*/ 610 h 871"/>
                <a:gd name="T10" fmla="*/ 585 w 1564"/>
                <a:gd name="T11" fmla="*/ 811 h 871"/>
                <a:gd name="T12" fmla="*/ 518 w 1564"/>
                <a:gd name="T13" fmla="*/ 744 h 871"/>
                <a:gd name="T14" fmla="*/ 585 w 1564"/>
                <a:gd name="T15" fmla="*/ 677 h 871"/>
                <a:gd name="T16" fmla="*/ 643 w 1564"/>
                <a:gd name="T17" fmla="*/ 744 h 871"/>
                <a:gd name="T18" fmla="*/ 585 w 1564"/>
                <a:gd name="T19" fmla="*/ 811 h 871"/>
                <a:gd name="T20" fmla="*/ 1563 w 1564"/>
                <a:gd name="T21" fmla="*/ 519 h 871"/>
                <a:gd name="T22" fmla="*/ 1563 w 1564"/>
                <a:gd name="T23" fmla="*/ 652 h 871"/>
                <a:gd name="T24" fmla="*/ 1505 w 1564"/>
                <a:gd name="T25" fmla="*/ 719 h 871"/>
                <a:gd name="T26" fmla="*/ 1429 w 1564"/>
                <a:gd name="T27" fmla="*/ 719 h 871"/>
                <a:gd name="T28" fmla="*/ 1262 w 1564"/>
                <a:gd name="T29" fmla="*/ 569 h 871"/>
                <a:gd name="T30" fmla="*/ 1095 w 1564"/>
                <a:gd name="T31" fmla="*/ 719 h 871"/>
                <a:gd name="T32" fmla="*/ 752 w 1564"/>
                <a:gd name="T33" fmla="*/ 719 h 871"/>
                <a:gd name="T34" fmla="*/ 585 w 1564"/>
                <a:gd name="T35" fmla="*/ 569 h 871"/>
                <a:gd name="T36" fmla="*/ 409 w 1564"/>
                <a:gd name="T37" fmla="*/ 719 h 871"/>
                <a:gd name="T38" fmla="*/ 326 w 1564"/>
                <a:gd name="T39" fmla="*/ 719 h 871"/>
                <a:gd name="T40" fmla="*/ 267 w 1564"/>
                <a:gd name="T41" fmla="*/ 652 h 871"/>
                <a:gd name="T42" fmla="*/ 267 w 1564"/>
                <a:gd name="T43" fmla="*/ 519 h 871"/>
                <a:gd name="T44" fmla="*/ 1563 w 1564"/>
                <a:gd name="T45" fmla="*/ 519 h 871"/>
                <a:gd name="T46" fmla="*/ 1262 w 1564"/>
                <a:gd name="T47" fmla="*/ 610 h 871"/>
                <a:gd name="T48" fmla="*/ 1128 w 1564"/>
                <a:gd name="T49" fmla="*/ 744 h 871"/>
                <a:gd name="T50" fmla="*/ 1262 w 1564"/>
                <a:gd name="T51" fmla="*/ 870 h 871"/>
                <a:gd name="T52" fmla="*/ 1396 w 1564"/>
                <a:gd name="T53" fmla="*/ 744 h 871"/>
                <a:gd name="T54" fmla="*/ 1262 w 1564"/>
                <a:gd name="T55" fmla="*/ 610 h 871"/>
                <a:gd name="T56" fmla="*/ 1262 w 1564"/>
                <a:gd name="T57" fmla="*/ 811 h 871"/>
                <a:gd name="T58" fmla="*/ 1195 w 1564"/>
                <a:gd name="T59" fmla="*/ 744 h 871"/>
                <a:gd name="T60" fmla="*/ 1262 w 1564"/>
                <a:gd name="T61" fmla="*/ 677 h 871"/>
                <a:gd name="T62" fmla="*/ 1329 w 1564"/>
                <a:gd name="T63" fmla="*/ 744 h 871"/>
                <a:gd name="T64" fmla="*/ 1262 w 1564"/>
                <a:gd name="T65" fmla="*/ 811 h 871"/>
                <a:gd name="T66" fmla="*/ 1538 w 1564"/>
                <a:gd name="T67" fmla="*/ 376 h 871"/>
                <a:gd name="T68" fmla="*/ 1295 w 1564"/>
                <a:gd name="T69" fmla="*/ 134 h 871"/>
                <a:gd name="T70" fmla="*/ 1229 w 1564"/>
                <a:gd name="T71" fmla="*/ 109 h 871"/>
                <a:gd name="T72" fmla="*/ 1112 w 1564"/>
                <a:gd name="T73" fmla="*/ 109 h 871"/>
                <a:gd name="T74" fmla="*/ 1112 w 1564"/>
                <a:gd name="T75" fmla="*/ 59 h 871"/>
                <a:gd name="T76" fmla="*/ 1045 w 1564"/>
                <a:gd name="T77" fmla="*/ 0 h 871"/>
                <a:gd name="T78" fmla="*/ 326 w 1564"/>
                <a:gd name="T79" fmla="*/ 0 h 871"/>
                <a:gd name="T80" fmla="*/ 267 w 1564"/>
                <a:gd name="T81" fmla="*/ 59 h 871"/>
                <a:gd name="T82" fmla="*/ 267 w 1564"/>
                <a:gd name="T83" fmla="*/ 75 h 871"/>
                <a:gd name="T84" fmla="*/ 8 w 1564"/>
                <a:gd name="T85" fmla="*/ 101 h 871"/>
                <a:gd name="T86" fmla="*/ 459 w 1564"/>
                <a:gd name="T87" fmla="*/ 159 h 871"/>
                <a:gd name="T88" fmla="*/ 0 w 1564"/>
                <a:gd name="T89" fmla="*/ 209 h 871"/>
                <a:gd name="T90" fmla="*/ 459 w 1564"/>
                <a:gd name="T91" fmla="*/ 268 h 871"/>
                <a:gd name="T92" fmla="*/ 0 w 1564"/>
                <a:gd name="T93" fmla="*/ 309 h 871"/>
                <a:gd name="T94" fmla="*/ 267 w 1564"/>
                <a:gd name="T95" fmla="*/ 360 h 871"/>
                <a:gd name="T96" fmla="*/ 267 w 1564"/>
                <a:gd name="T97" fmla="*/ 485 h 871"/>
                <a:gd name="T98" fmla="*/ 1563 w 1564"/>
                <a:gd name="T99" fmla="*/ 485 h 871"/>
                <a:gd name="T100" fmla="*/ 1563 w 1564"/>
                <a:gd name="T101" fmla="*/ 435 h 871"/>
                <a:gd name="T102" fmla="*/ 1538 w 1564"/>
                <a:gd name="T103" fmla="*/ 376 h 871"/>
                <a:gd name="T104" fmla="*/ 1429 w 1564"/>
                <a:gd name="T105" fmla="*/ 385 h 871"/>
                <a:gd name="T106" fmla="*/ 1195 w 1564"/>
                <a:gd name="T107" fmla="*/ 385 h 871"/>
                <a:gd name="T108" fmla="*/ 1178 w 1564"/>
                <a:gd name="T109" fmla="*/ 376 h 871"/>
                <a:gd name="T110" fmla="*/ 1178 w 1564"/>
                <a:gd name="T111" fmla="*/ 193 h 871"/>
                <a:gd name="T112" fmla="*/ 1195 w 1564"/>
                <a:gd name="T113" fmla="*/ 184 h 871"/>
                <a:gd name="T114" fmla="*/ 1237 w 1564"/>
                <a:gd name="T115" fmla="*/ 184 h 871"/>
                <a:gd name="T116" fmla="*/ 1245 w 1564"/>
                <a:gd name="T117" fmla="*/ 184 h 871"/>
                <a:gd name="T118" fmla="*/ 1438 w 1564"/>
                <a:gd name="T119" fmla="*/ 368 h 871"/>
                <a:gd name="T120" fmla="*/ 1429 w 1564"/>
                <a:gd name="T121" fmla="*/ 385 h 871"/>
                <a:gd name="T122" fmla="*/ 1429 w 1564"/>
                <a:gd name="T123" fmla="*/ 385 h 871"/>
                <a:gd name="T124" fmla="*/ 1429 w 1564"/>
                <a:gd name="T125" fmla="*/ 385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64" h="871">
                  <a:moveTo>
                    <a:pt x="585" y="610"/>
                  </a:moveTo>
                  <a:cubicBezTo>
                    <a:pt x="510" y="610"/>
                    <a:pt x="451" y="669"/>
                    <a:pt x="451" y="744"/>
                  </a:cubicBezTo>
                  <a:cubicBezTo>
                    <a:pt x="451" y="820"/>
                    <a:pt x="510" y="870"/>
                    <a:pt x="585" y="870"/>
                  </a:cubicBezTo>
                  <a:cubicBezTo>
                    <a:pt x="652" y="870"/>
                    <a:pt x="710" y="820"/>
                    <a:pt x="710" y="744"/>
                  </a:cubicBezTo>
                  <a:cubicBezTo>
                    <a:pt x="710" y="669"/>
                    <a:pt x="652" y="610"/>
                    <a:pt x="585" y="610"/>
                  </a:cubicBezTo>
                  <a:close/>
                  <a:moveTo>
                    <a:pt x="585" y="811"/>
                  </a:moveTo>
                  <a:cubicBezTo>
                    <a:pt x="543" y="811"/>
                    <a:pt x="518" y="778"/>
                    <a:pt x="518" y="744"/>
                  </a:cubicBezTo>
                  <a:cubicBezTo>
                    <a:pt x="518" y="711"/>
                    <a:pt x="543" y="677"/>
                    <a:pt x="585" y="677"/>
                  </a:cubicBezTo>
                  <a:cubicBezTo>
                    <a:pt x="618" y="677"/>
                    <a:pt x="643" y="711"/>
                    <a:pt x="643" y="744"/>
                  </a:cubicBezTo>
                  <a:cubicBezTo>
                    <a:pt x="643" y="778"/>
                    <a:pt x="618" y="811"/>
                    <a:pt x="585" y="811"/>
                  </a:cubicBezTo>
                  <a:close/>
                  <a:moveTo>
                    <a:pt x="1563" y="519"/>
                  </a:moveTo>
                  <a:cubicBezTo>
                    <a:pt x="1563" y="652"/>
                    <a:pt x="1563" y="652"/>
                    <a:pt x="1563" y="652"/>
                  </a:cubicBezTo>
                  <a:cubicBezTo>
                    <a:pt x="1563" y="694"/>
                    <a:pt x="1538" y="719"/>
                    <a:pt x="1505" y="719"/>
                  </a:cubicBezTo>
                  <a:cubicBezTo>
                    <a:pt x="1429" y="719"/>
                    <a:pt x="1429" y="719"/>
                    <a:pt x="1429" y="719"/>
                  </a:cubicBezTo>
                  <a:cubicBezTo>
                    <a:pt x="1421" y="636"/>
                    <a:pt x="1346" y="569"/>
                    <a:pt x="1262" y="569"/>
                  </a:cubicBezTo>
                  <a:cubicBezTo>
                    <a:pt x="1178" y="569"/>
                    <a:pt x="1103" y="636"/>
                    <a:pt x="1095" y="719"/>
                  </a:cubicBezTo>
                  <a:cubicBezTo>
                    <a:pt x="752" y="719"/>
                    <a:pt x="752" y="719"/>
                    <a:pt x="752" y="719"/>
                  </a:cubicBezTo>
                  <a:cubicBezTo>
                    <a:pt x="735" y="636"/>
                    <a:pt x="669" y="569"/>
                    <a:pt x="585" y="569"/>
                  </a:cubicBezTo>
                  <a:cubicBezTo>
                    <a:pt x="493" y="569"/>
                    <a:pt x="426" y="636"/>
                    <a:pt x="409" y="719"/>
                  </a:cubicBezTo>
                  <a:cubicBezTo>
                    <a:pt x="326" y="719"/>
                    <a:pt x="326" y="719"/>
                    <a:pt x="326" y="719"/>
                  </a:cubicBezTo>
                  <a:cubicBezTo>
                    <a:pt x="292" y="719"/>
                    <a:pt x="267" y="694"/>
                    <a:pt x="267" y="652"/>
                  </a:cubicBezTo>
                  <a:cubicBezTo>
                    <a:pt x="267" y="519"/>
                    <a:pt x="267" y="519"/>
                    <a:pt x="267" y="519"/>
                  </a:cubicBezTo>
                  <a:lnTo>
                    <a:pt x="1563" y="519"/>
                  </a:lnTo>
                  <a:close/>
                  <a:moveTo>
                    <a:pt x="1262" y="610"/>
                  </a:moveTo>
                  <a:cubicBezTo>
                    <a:pt x="1187" y="610"/>
                    <a:pt x="1128" y="669"/>
                    <a:pt x="1128" y="744"/>
                  </a:cubicBezTo>
                  <a:cubicBezTo>
                    <a:pt x="1128" y="820"/>
                    <a:pt x="1187" y="870"/>
                    <a:pt x="1262" y="870"/>
                  </a:cubicBezTo>
                  <a:cubicBezTo>
                    <a:pt x="1337" y="870"/>
                    <a:pt x="1396" y="820"/>
                    <a:pt x="1396" y="744"/>
                  </a:cubicBezTo>
                  <a:cubicBezTo>
                    <a:pt x="1396" y="669"/>
                    <a:pt x="1337" y="610"/>
                    <a:pt x="1262" y="610"/>
                  </a:cubicBezTo>
                  <a:close/>
                  <a:moveTo>
                    <a:pt x="1262" y="811"/>
                  </a:moveTo>
                  <a:cubicBezTo>
                    <a:pt x="1229" y="811"/>
                    <a:pt x="1195" y="778"/>
                    <a:pt x="1195" y="744"/>
                  </a:cubicBezTo>
                  <a:cubicBezTo>
                    <a:pt x="1195" y="711"/>
                    <a:pt x="1229" y="677"/>
                    <a:pt x="1262" y="677"/>
                  </a:cubicBezTo>
                  <a:cubicBezTo>
                    <a:pt x="1295" y="677"/>
                    <a:pt x="1329" y="711"/>
                    <a:pt x="1329" y="744"/>
                  </a:cubicBezTo>
                  <a:cubicBezTo>
                    <a:pt x="1329" y="778"/>
                    <a:pt x="1295" y="811"/>
                    <a:pt x="1262" y="811"/>
                  </a:cubicBezTo>
                  <a:close/>
                  <a:moveTo>
                    <a:pt x="1538" y="376"/>
                  </a:moveTo>
                  <a:cubicBezTo>
                    <a:pt x="1295" y="134"/>
                    <a:pt x="1295" y="134"/>
                    <a:pt x="1295" y="134"/>
                  </a:cubicBezTo>
                  <a:cubicBezTo>
                    <a:pt x="1279" y="117"/>
                    <a:pt x="1254" y="109"/>
                    <a:pt x="1229" y="109"/>
                  </a:cubicBezTo>
                  <a:cubicBezTo>
                    <a:pt x="1112" y="109"/>
                    <a:pt x="1112" y="109"/>
                    <a:pt x="1112" y="109"/>
                  </a:cubicBezTo>
                  <a:cubicBezTo>
                    <a:pt x="1112" y="59"/>
                    <a:pt x="1112" y="59"/>
                    <a:pt x="1112" y="59"/>
                  </a:cubicBezTo>
                  <a:cubicBezTo>
                    <a:pt x="1112" y="25"/>
                    <a:pt x="1078" y="0"/>
                    <a:pt x="1045" y="0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292" y="0"/>
                    <a:pt x="267" y="25"/>
                    <a:pt x="267" y="59"/>
                  </a:cubicBezTo>
                  <a:cubicBezTo>
                    <a:pt x="267" y="75"/>
                    <a:pt x="267" y="75"/>
                    <a:pt x="267" y="75"/>
                  </a:cubicBezTo>
                  <a:cubicBezTo>
                    <a:pt x="8" y="101"/>
                    <a:pt x="8" y="101"/>
                    <a:pt x="8" y="101"/>
                  </a:cubicBezTo>
                  <a:cubicBezTo>
                    <a:pt x="459" y="159"/>
                    <a:pt x="459" y="159"/>
                    <a:pt x="459" y="159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459" y="268"/>
                    <a:pt x="459" y="268"/>
                    <a:pt x="459" y="268"/>
                  </a:cubicBezTo>
                  <a:cubicBezTo>
                    <a:pt x="0" y="309"/>
                    <a:pt x="0" y="309"/>
                    <a:pt x="0" y="309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7" y="485"/>
                    <a:pt x="267" y="485"/>
                    <a:pt x="267" y="485"/>
                  </a:cubicBezTo>
                  <a:cubicBezTo>
                    <a:pt x="1563" y="485"/>
                    <a:pt x="1563" y="485"/>
                    <a:pt x="1563" y="485"/>
                  </a:cubicBezTo>
                  <a:cubicBezTo>
                    <a:pt x="1563" y="435"/>
                    <a:pt x="1563" y="435"/>
                    <a:pt x="1563" y="435"/>
                  </a:cubicBezTo>
                  <a:cubicBezTo>
                    <a:pt x="1563" y="410"/>
                    <a:pt x="1555" y="393"/>
                    <a:pt x="1538" y="376"/>
                  </a:cubicBezTo>
                  <a:close/>
                  <a:moveTo>
                    <a:pt x="1429" y="385"/>
                  </a:moveTo>
                  <a:cubicBezTo>
                    <a:pt x="1195" y="385"/>
                    <a:pt x="1195" y="385"/>
                    <a:pt x="1195" y="385"/>
                  </a:cubicBezTo>
                  <a:cubicBezTo>
                    <a:pt x="1187" y="385"/>
                    <a:pt x="1178" y="376"/>
                    <a:pt x="1178" y="376"/>
                  </a:cubicBezTo>
                  <a:cubicBezTo>
                    <a:pt x="1178" y="193"/>
                    <a:pt x="1178" y="193"/>
                    <a:pt x="1178" y="193"/>
                  </a:cubicBezTo>
                  <a:cubicBezTo>
                    <a:pt x="1178" y="184"/>
                    <a:pt x="1187" y="184"/>
                    <a:pt x="1195" y="184"/>
                  </a:cubicBezTo>
                  <a:cubicBezTo>
                    <a:pt x="1237" y="184"/>
                    <a:pt x="1237" y="184"/>
                    <a:pt x="1237" y="184"/>
                  </a:cubicBezTo>
                  <a:lnTo>
                    <a:pt x="1245" y="184"/>
                  </a:lnTo>
                  <a:cubicBezTo>
                    <a:pt x="1438" y="368"/>
                    <a:pt x="1438" y="368"/>
                    <a:pt x="1438" y="368"/>
                  </a:cubicBezTo>
                  <a:cubicBezTo>
                    <a:pt x="1446" y="376"/>
                    <a:pt x="1438" y="385"/>
                    <a:pt x="1429" y="385"/>
                  </a:cubicBezTo>
                  <a:close/>
                  <a:moveTo>
                    <a:pt x="1429" y="385"/>
                  </a:moveTo>
                  <a:lnTo>
                    <a:pt x="1429" y="3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lIns="243785" tIns="121892" rIns="243785" bIns="121892" anchor="ctr"/>
            <a:p>
              <a:endParaRPr lang="en-US" sz="2400" dirty="0"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1250">
        <p:blinds dir="vert"/>
      </p:transition>
    </mc:Choice>
    <mc:Fallback>
      <p:transition spd="med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2" name="TextBox 13"/>
          <p:cNvSpPr txBox="1"/>
          <p:nvPr/>
        </p:nvSpPr>
        <p:spPr>
          <a:xfrm>
            <a:off x="1697526" y="577884"/>
            <a:ext cx="22250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 dirty="0">
                <a:solidFill>
                  <a:srgbClr val="0070C0"/>
                </a:solidFill>
                <a:latin typeface="张海山锐谐体2.0-授权联系：Samtype@QQ.com" panose="02000000000000000000" charset="-122"/>
                <a:ea typeface="张海山锐谐体2.0-授权联系：Samtype@QQ.com" panose="02000000000000000000" charset="-122"/>
              </a:rPr>
              <a:t>薪酬福利</a:t>
            </a:r>
            <a:endParaRPr lang="zh-CN" altLang="en-US" sz="4000" b="1" dirty="0">
              <a:solidFill>
                <a:srgbClr val="0070C0"/>
              </a:solidFill>
              <a:latin typeface="张海山锐谐体2.0-授权联系：Samtype@QQ.com" panose="02000000000000000000" charset="-122"/>
              <a:ea typeface="张海山锐谐体2.0-授权联系：Samtype@QQ.com" panose="02000000000000000000" charset="-122"/>
            </a:endParaRPr>
          </a:p>
        </p:txBody>
      </p:sp>
      <p:pic>
        <p:nvPicPr>
          <p:cNvPr id="2097206" name="图片 1" descr="u=1747800731,2735432218&amp;fm=27&amp;gp=0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15567" r="12820" b="6101"/>
          <a:stretch>
            <a:fillRect/>
          </a:stretch>
        </p:blipFill>
        <p:spPr>
          <a:xfrm>
            <a:off x="492125" y="156845"/>
            <a:ext cx="1143000" cy="1127760"/>
          </a:xfrm>
          <a:prstGeom prst="roundRect">
            <a:avLst/>
          </a:prstGeom>
          <a:noFill/>
          <a:effectLst/>
          <a:scene3d>
            <a:camera prst="orthographicFront"/>
            <a:lightRig rig="threePt" dir="t"/>
          </a:scene3d>
          <a:sp3d/>
        </p:spPr>
      </p:pic>
      <p:sp>
        <p:nvSpPr>
          <p:cNvPr id="1048783" name="文本框 2"/>
          <p:cNvSpPr txBox="1"/>
          <p:nvPr/>
        </p:nvSpPr>
        <p:spPr>
          <a:xfrm>
            <a:off x="1093470" y="1674495"/>
            <a:ext cx="10268585" cy="374904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6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员工福利：</a:t>
            </a: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五险一金、节日活动、拓展培训、结婚津贴、</a:t>
            </a:r>
            <a:endParaRPr lang="zh-CN" altLang="en-US" sz="2800" b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职工食堂、住房补贴、政府购房补贴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薪酬待遇：</a:t>
            </a: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基础工资+绩效，晋升空间广阔</a:t>
            </a:r>
            <a:endParaRPr lang="zh-CN" altLang="en-US" sz="36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休息休假：</a:t>
            </a: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除国家法定节假日外，员工还享有高温假  </a:t>
            </a:r>
            <a:endParaRPr lang="zh-CN" altLang="en-US" sz="2800" b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和婚假等带薪假期。</a:t>
            </a:r>
            <a:endParaRPr lang="zh-CN" altLang="en-US" sz="36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6" name="图片 1" descr="u=1747800731,2735432218&amp;fm=27&amp;gp=0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15567" r="12820" b="6101"/>
          <a:stretch>
            <a:fillRect/>
          </a:stretch>
        </p:blipFill>
        <p:spPr>
          <a:xfrm>
            <a:off x="492125" y="156845"/>
            <a:ext cx="1143000" cy="1127760"/>
          </a:xfrm>
          <a:prstGeom prst="roundRect">
            <a:avLst/>
          </a:prstGeom>
          <a:noFill/>
          <a:effectLst/>
          <a:scene3d>
            <a:camera prst="orthographicFront"/>
            <a:lightRig rig="threePt" dir="t"/>
          </a:scene3d>
          <a:sp3d/>
        </p:spPr>
      </p:pic>
      <p:graphicFrame>
        <p:nvGraphicFramePr>
          <p:cNvPr id="4194304" name="表格 5"/>
          <p:cNvGraphicFramePr/>
          <p:nvPr>
            <p:custDataLst>
              <p:tags r:id="rId2"/>
            </p:custDataLst>
          </p:nvPr>
        </p:nvGraphicFramePr>
        <p:xfrm>
          <a:off x="861695" y="1427480"/>
          <a:ext cx="10281920" cy="6624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735"/>
                <a:gridCol w="1930400"/>
                <a:gridCol w="4187190"/>
                <a:gridCol w="1653540"/>
              </a:tblGrid>
              <a:tr h="508000"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b="1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600" b="1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岗位（工种）</a:t>
                      </a:r>
                      <a:endParaRPr lang="en-US" sz="1600" b="1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专业</a:t>
                      </a:r>
                      <a:endParaRPr lang="en-US" sz="1600" b="1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薪酬</a:t>
                      </a:r>
                      <a:endParaRPr lang="en-US" sz="1600" b="1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7310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20">
                          <a:solidFill>
                            <a:srgbClr val="646464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en-US" sz="1800" b="0" spc="120">
                        <a:solidFill>
                          <a:srgbClr val="646464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机械装配</a:t>
                      </a:r>
                      <a:endParaRPr lang="zh-CN" altLang="en-US" sz="1800" b="0" spc="12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2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机械设计制造及其自动化、机电一体化等相关专业</a:t>
                      </a:r>
                      <a:endParaRPr lang="en-US" altLang="en-US" sz="1800" b="0" spc="12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2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5-10万/年</a:t>
                      </a:r>
                      <a:endParaRPr lang="en-US" altLang="en-US" sz="1800" b="0" spc="12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7376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20">
                          <a:solidFill>
                            <a:srgbClr val="646464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en-US" sz="1800" b="0" spc="120">
                        <a:solidFill>
                          <a:srgbClr val="646464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电气装配</a:t>
                      </a:r>
                      <a:endParaRPr lang="zh-CN" altLang="en-US" sz="1800" b="0" spc="12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2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电气工程及其自动化机电一体化</a:t>
                      </a:r>
                      <a:r>
                        <a:rPr lang="zh-CN" altLang="en-US" sz="1800" b="0" spc="12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、电气技术应用</a:t>
                      </a:r>
                      <a:r>
                        <a:rPr lang="en-US" sz="1800" b="0" spc="12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等相关专业</a:t>
                      </a:r>
                      <a:endParaRPr lang="en-US" altLang="en-US" sz="1800" b="0" spc="12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spc="12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5-10万/年</a:t>
                      </a:r>
                      <a:endParaRPr lang="en-US" altLang="en-US" sz="1800" b="0" spc="12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87376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20">
                          <a:solidFill>
                            <a:srgbClr val="646464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en-US" sz="1800" b="0" spc="120">
                        <a:solidFill>
                          <a:srgbClr val="646464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焊工</a:t>
                      </a:r>
                      <a:endParaRPr lang="zh-CN" altLang="en-US" sz="1800" b="0" spc="12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焊接工程、机械类相关专业</a:t>
                      </a:r>
                      <a:endParaRPr lang="zh-CN" altLang="en-US" sz="1800" b="0" spc="12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800" b="0" spc="12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6-12</a:t>
                      </a:r>
                      <a:r>
                        <a:rPr lang="en-US" sz="1800" spc="12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万/年</a:t>
                      </a:r>
                      <a:endParaRPr lang="en-US" altLang="zh-CN" sz="1800" b="0" spc="12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7376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800" b="0" spc="120">
                        <a:solidFill>
                          <a:srgbClr val="646464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800" b="0" spc="12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800" b="0" spc="12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800" b="0" spc="12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组合 24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2097208" name="图片 2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1048792" name="矩形 2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pic>
        <p:nvPicPr>
          <p:cNvPr id="2097209" name="图片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527" y="536900"/>
            <a:ext cx="8937473" cy="6321100"/>
          </a:xfrm>
          <a:prstGeom prst="rect">
            <a:avLst/>
          </a:prstGeom>
        </p:spPr>
      </p:pic>
      <p:sp>
        <p:nvSpPr>
          <p:cNvPr id="1048793" name="菱形 14"/>
          <p:cNvSpPr/>
          <p:nvPr/>
        </p:nvSpPr>
        <p:spPr>
          <a:xfrm>
            <a:off x="-916323" y="-130358"/>
            <a:ext cx="3270465" cy="3270465"/>
          </a:xfrm>
          <a:prstGeom prst="diamond">
            <a:avLst/>
          </a:prstGeom>
          <a:blipFill>
            <a:blip r:embed="rId3"/>
            <a:srcRect/>
            <a:stretch>
              <a:fillRect l="-15239" r="-15239"/>
            </a:stretch>
          </a:blipFill>
          <a:effectLst>
            <a:outerShdw blurRad="50800" dist="381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p>
            <a:endParaRPr lang="zh-CN" altLang="en-US" dirty="0"/>
          </a:p>
        </p:txBody>
      </p:sp>
      <p:sp>
        <p:nvSpPr>
          <p:cNvPr id="1048794" name="菱形 22"/>
          <p:cNvSpPr/>
          <p:nvPr/>
        </p:nvSpPr>
        <p:spPr>
          <a:xfrm>
            <a:off x="15982" y="4264057"/>
            <a:ext cx="2224919" cy="2224919"/>
          </a:xfrm>
          <a:prstGeom prst="diamond">
            <a:avLst/>
          </a:prstGeom>
          <a:blipFill>
            <a:blip r:embed="rId4"/>
            <a:srcRect/>
            <a:stretch>
              <a:fillRect l="-12909" r="-12909"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p>
            <a:endParaRPr lang="zh-CN" altLang="en-US" dirty="0"/>
          </a:p>
        </p:txBody>
      </p:sp>
      <p:sp>
        <p:nvSpPr>
          <p:cNvPr id="1048795" name="菱形 26"/>
          <p:cNvSpPr/>
          <p:nvPr/>
        </p:nvSpPr>
        <p:spPr>
          <a:xfrm>
            <a:off x="671785" y="1521429"/>
            <a:ext cx="3830400" cy="3830400"/>
          </a:xfrm>
          <a:prstGeom prst="diamond">
            <a:avLst/>
          </a:prstGeom>
          <a:blipFill>
            <a:blip r:embed="rId5"/>
            <a:srcRect/>
            <a:stretch>
              <a:fillRect l="-38451" r="-38451"/>
            </a:stretch>
          </a:blipFill>
          <a:ln>
            <a:noFill/>
          </a:ln>
          <a:effectLst>
            <a:innerShdw blurRad="241300" dist="266700" dir="13500000">
              <a:prstClr val="black">
                <a:alpha val="34000"/>
              </a:prstClr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p>
            <a:endParaRPr lang="zh-CN" altLang="en-US" dirty="0"/>
          </a:p>
        </p:txBody>
      </p:sp>
      <p:sp>
        <p:nvSpPr>
          <p:cNvPr id="1048796" name="菱形 30"/>
          <p:cNvSpPr/>
          <p:nvPr/>
        </p:nvSpPr>
        <p:spPr>
          <a:xfrm>
            <a:off x="2586985" y="167298"/>
            <a:ext cx="2307882" cy="2310583"/>
          </a:xfrm>
          <a:prstGeom prst="diamond">
            <a:avLst/>
          </a:prstGeom>
          <a:gradFill>
            <a:gsLst>
              <a:gs pos="0">
                <a:srgbClr val="F8F8FA"/>
              </a:gs>
              <a:gs pos="0">
                <a:srgbClr val="2F5597"/>
              </a:gs>
              <a:gs pos="100000">
                <a:srgbClr val="00B0F0"/>
              </a:gs>
            </a:gsLst>
            <a:lin ang="0" scaled="1"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048797" name="菱形 49"/>
          <p:cNvSpPr/>
          <p:nvPr/>
        </p:nvSpPr>
        <p:spPr>
          <a:xfrm>
            <a:off x="-1247225" y="3044279"/>
            <a:ext cx="2307882" cy="2310583"/>
          </a:xfrm>
          <a:prstGeom prst="diamond">
            <a:avLst/>
          </a:prstGeom>
          <a:gradFill>
            <a:gsLst>
              <a:gs pos="0">
                <a:srgbClr val="F8F8FA"/>
              </a:gs>
              <a:gs pos="0">
                <a:srgbClr val="2F5597"/>
              </a:gs>
              <a:gs pos="100000">
                <a:srgbClr val="00B0F0"/>
              </a:gs>
            </a:gsLst>
            <a:lin ang="0" scaled="1"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048798" name="菱形 50"/>
          <p:cNvSpPr/>
          <p:nvPr/>
        </p:nvSpPr>
        <p:spPr>
          <a:xfrm>
            <a:off x="1166206" y="5454533"/>
            <a:ext cx="2307882" cy="2310583"/>
          </a:xfrm>
          <a:prstGeom prst="diamond">
            <a:avLst/>
          </a:prstGeom>
          <a:gradFill>
            <a:gsLst>
              <a:gs pos="0">
                <a:srgbClr val="F8F8FA"/>
              </a:gs>
              <a:gs pos="0">
                <a:srgbClr val="2F5597"/>
              </a:gs>
              <a:gs pos="100000">
                <a:srgbClr val="00B0F0"/>
              </a:gs>
            </a:gsLst>
            <a:lin ang="0" scaled="1"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048799" name="矩形 54"/>
          <p:cNvSpPr/>
          <p:nvPr/>
        </p:nvSpPr>
        <p:spPr>
          <a:xfrm>
            <a:off x="5675171" y="3378887"/>
            <a:ext cx="4711657" cy="325437"/>
          </a:xfrm>
          <a:prstGeom prst="rect">
            <a:avLst/>
          </a:prstGeom>
          <a:gradFill flip="none" rotWithShape="1">
            <a:gsLst>
              <a:gs pos="0">
                <a:srgbClr val="8AC2E1"/>
              </a:gs>
              <a:gs pos="100000">
                <a:srgbClr val="3765A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/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 END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800" name="文本框 51"/>
          <p:cNvSpPr txBox="1"/>
          <p:nvPr/>
        </p:nvSpPr>
        <p:spPr>
          <a:xfrm>
            <a:off x="5402570" y="2572933"/>
            <a:ext cx="5149814" cy="7683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  <a:sp3d extrusionH="57150">
              <a:bevelT w="57150" h="38100" prst="artDeco"/>
              <a:bevelB w="38100" h="38100" prst="relaxedInset"/>
            </a:sp3d>
          </a:bodyPr>
          <a:p>
            <a:pPr algn="ctr"/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 迎 加 入！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210" name="图片 1" descr="u=1747800731,2735432218&amp;fm=27&amp;gp=0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l="15567" r="12820" b="6101"/>
          <a:stretch>
            <a:fillRect/>
          </a:stretch>
        </p:blipFill>
        <p:spPr>
          <a:xfrm>
            <a:off x="7003387" y="666750"/>
            <a:ext cx="1948180" cy="1920875"/>
          </a:xfrm>
          <a:prstGeom prst="roundRect">
            <a:avLst/>
          </a:prstGeom>
          <a:effectLst>
            <a:softEdge rad="12700"/>
          </a:effectLst>
        </p:spPr>
      </p:pic>
      <p:sp>
        <p:nvSpPr>
          <p:cNvPr id="1048801" name="文本框 2"/>
          <p:cNvSpPr txBox="1"/>
          <p:nvPr/>
        </p:nvSpPr>
        <p:spPr>
          <a:xfrm>
            <a:off x="4429760" y="4264025"/>
            <a:ext cx="3898900" cy="1938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endParaRPr lang="zh-CN" altLang="en-US" sz="2000">
              <a:solidFill>
                <a:schemeClr val="accent3"/>
              </a:solidFill>
            </a:endParaRPr>
          </a:p>
          <a:p>
            <a:r>
              <a:rPr lang="zh-CN" altLang="en-US" sz="2000">
                <a:solidFill>
                  <a:schemeClr val="accent3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联系方式：</a:t>
            </a:r>
            <a:r>
              <a:rPr lang="en-US" altLang="zh-CN" sz="2000">
                <a:solidFill>
                  <a:schemeClr val="accent3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13775667754  </a:t>
            </a:r>
            <a:r>
              <a:rPr lang="zh-CN" altLang="en-US" sz="2000">
                <a:solidFill>
                  <a:schemeClr val="accent3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张暘</a:t>
            </a:r>
            <a:endParaRPr lang="zh-CN" altLang="en-US" sz="2000">
              <a:solidFill>
                <a:schemeClr val="accent3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solidFill>
                  <a:schemeClr val="accent3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2000">
                <a:solidFill>
                  <a:schemeClr val="accent3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18945213026  </a:t>
            </a:r>
            <a:r>
              <a:rPr lang="zh-CN" altLang="en-US" sz="2000">
                <a:solidFill>
                  <a:schemeClr val="accent3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朱琴</a:t>
            </a:r>
            <a:endParaRPr lang="zh-CN" altLang="en-US" sz="2000">
              <a:solidFill>
                <a:schemeClr val="accent3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solidFill>
                  <a:schemeClr val="accent3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邮    箱：</a:t>
            </a:r>
            <a:r>
              <a:rPr lang="en-US" altLang="zh-CN" sz="2000">
                <a:solidFill>
                  <a:schemeClr val="accent3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bgs@txhkgd.com</a:t>
            </a:r>
            <a:endParaRPr lang="zh-CN" altLang="en-US" sz="2000">
              <a:solidFill>
                <a:schemeClr val="accent3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solidFill>
                  <a:schemeClr val="accent3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    址：江苏省泰兴市</a:t>
            </a:r>
            <a:r>
              <a:rPr lang="zh-CN" sz="2000">
                <a:solidFill>
                  <a:schemeClr val="accent3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根思西路</a:t>
            </a:r>
            <a:r>
              <a:rPr lang="en-US" altLang="zh-CN" sz="2000">
                <a:solidFill>
                  <a:schemeClr val="accent3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58</a:t>
            </a:r>
            <a:r>
              <a:rPr lang="zh-CN" altLang="en-US" sz="2000">
                <a:solidFill>
                  <a:schemeClr val="accent3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号</a:t>
            </a:r>
            <a:endParaRPr lang="zh-CN" altLang="en-US" sz="2000">
              <a:solidFill>
                <a:schemeClr val="accent3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7"/>
            </p:custDataLst>
          </p:nvPr>
        </p:nvGraphicFramePr>
        <p:xfrm>
          <a:off x="8328660" y="4495800"/>
          <a:ext cx="2601595" cy="466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595"/>
              </a:tblGrid>
              <a:tr h="4660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       </a:t>
                      </a:r>
                      <a:r>
                        <a:rPr lang="zh-CN" altLang="en-US"/>
                        <a:t>简历投递二维码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1595" y="5125720"/>
            <a:ext cx="1344295" cy="1363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2500">
        <p:blinds dir="vert"/>
      </p:transition>
    </mc:Choice>
    <mc:Fallback>
      <p:transition spd="med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平行四边形 4"/>
          <p:cNvSpPr/>
          <p:nvPr/>
        </p:nvSpPr>
        <p:spPr>
          <a:xfrm>
            <a:off x="1720588" y="587152"/>
            <a:ext cx="5137412" cy="2114489"/>
          </a:xfrm>
          <a:prstGeom prst="parallelogram">
            <a:avLst>
              <a:gd name="adj" fmla="val 50044"/>
            </a:avLst>
          </a:prstGeom>
          <a:gradFill>
            <a:gsLst>
              <a:gs pos="0">
                <a:srgbClr val="05508F"/>
              </a:gs>
              <a:gs pos="98000">
                <a:srgbClr val="06A4E5"/>
              </a:gs>
            </a:gsLst>
            <a:lin ang="3600000" scaled="0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05" name="平行四边形 5"/>
          <p:cNvSpPr/>
          <p:nvPr/>
        </p:nvSpPr>
        <p:spPr>
          <a:xfrm>
            <a:off x="34444" y="1940403"/>
            <a:ext cx="2560838" cy="1337873"/>
          </a:xfrm>
          <a:prstGeom prst="parallelogram">
            <a:avLst>
              <a:gd name="adj" fmla="val 50044"/>
            </a:avLst>
          </a:prstGeom>
          <a:solidFill>
            <a:srgbClr val="0298D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06" name="平行四边形 7"/>
          <p:cNvSpPr>
            <a:spLocks noChangeAspect="1"/>
          </p:cNvSpPr>
          <p:nvPr/>
        </p:nvSpPr>
        <p:spPr>
          <a:xfrm>
            <a:off x="2069836" y="545179"/>
            <a:ext cx="324000" cy="221125"/>
          </a:xfrm>
          <a:prstGeom prst="parallelogram">
            <a:avLst>
              <a:gd name="adj" fmla="val 50044"/>
            </a:avLst>
          </a:prstGeom>
          <a:solidFill>
            <a:srgbClr val="029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07" name="平行四边形 8"/>
          <p:cNvSpPr>
            <a:spLocks noChangeAspect="1"/>
          </p:cNvSpPr>
          <p:nvPr/>
        </p:nvSpPr>
        <p:spPr>
          <a:xfrm>
            <a:off x="2295292" y="783047"/>
            <a:ext cx="216000" cy="147417"/>
          </a:xfrm>
          <a:prstGeom prst="parallelogram">
            <a:avLst>
              <a:gd name="adj" fmla="val 50044"/>
            </a:avLst>
          </a:prstGeom>
          <a:solidFill>
            <a:srgbClr val="026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08" name="文本框 9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<p:cNvSpPr txBox="1"/>
          <p:nvPr/>
        </p:nvSpPr>
        <p:spPr>
          <a:xfrm>
            <a:off x="2756373" y="1100407"/>
            <a:ext cx="3230880" cy="10147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p>
            <a:r>
              <a:rPr lang="zh-CN" altLang="en-US" sz="6000" dirty="0">
                <a:solidFill>
                  <a:srgbClr val="FFFFFF"/>
                </a:solidFill>
                <a:latin typeface="叶根友毛笔行书2.0版" panose="02010601030101010101" charset="-122"/>
                <a:ea typeface="叶根友毛笔行书2.0版" panose="02010601030101010101" charset="-122"/>
                <a:cs typeface="Kartika" panose="02020503030404060203" pitchFamily="18" charset="0"/>
              </a:rPr>
              <a:t>企业简介</a:t>
            </a:r>
            <a:endParaRPr lang="zh-CN" altLang="en-US" sz="6000" dirty="0">
              <a:solidFill>
                <a:srgbClr val="FFFFFF"/>
              </a:solidFill>
              <a:latin typeface="叶根友毛笔行书2.0版" panose="02010601030101010101" charset="-122"/>
              <a:ea typeface="叶根友毛笔行书2.0版" panose="02010601030101010101" charset="-122"/>
              <a:cs typeface="Kartika" panose="02020503030404060203" pitchFamily="18" charset="0"/>
            </a:endParaRPr>
          </a:p>
        </p:txBody>
      </p:sp>
      <p:sp>
        <p:nvSpPr>
          <p:cNvPr id="1048609" name="TextBox 10"/>
          <p:cNvSpPr txBox="1"/>
          <p:nvPr/>
        </p:nvSpPr>
        <p:spPr>
          <a:xfrm>
            <a:off x="1856849" y="3079450"/>
            <a:ext cx="10335042" cy="352044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泰兴航空光电技术有限公司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是由中航光电科技股份有限公司控股的子公司，注册资金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10000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万元整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，国有资产股权占比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82.5%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。公司自成立以来专业从事液冷源、风冷源及相关冷却系统，散热设备的研发与制造。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新厂区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占地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亩，建筑面积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万平方，于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年投入生产使用。现有东西厂区共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万余平方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，员工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余人，研发人员30余人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，一线技能工人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余人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与西安交通大学、北京航空航天大学、东南大学、南京师范大学、江苏大学等众多科研院校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广泛的合作，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建立了院士工作站，采用最先进的设计理念，加强新品的研发和技术储备。公司现有产品已涵盖海、陆、空、工业等诸多领域，长期以来，公司为“神舟”、“嫦娥”、“天宫”探月地面测控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工程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，航母、驱逐舰等重点项目的冷却系统配套液冷源装置。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10" name="矩形 11"/>
          <p:cNvSpPr>
            <a:spLocks noChangeAspect="1"/>
          </p:cNvSpPr>
          <p:nvPr/>
        </p:nvSpPr>
        <p:spPr>
          <a:xfrm rot="2700000">
            <a:off x="1398717" y="3818599"/>
            <a:ext cx="222621" cy="222621"/>
          </a:xfrm>
          <a:prstGeom prst="rect">
            <a:avLst/>
          </a:prstGeom>
          <a:gradFill>
            <a:gsLst>
              <a:gs pos="0">
                <a:srgbClr val="05508F"/>
              </a:gs>
              <a:gs pos="98000">
                <a:srgbClr val="06A4E5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048611" name="矩形 12"/>
          <p:cNvSpPr>
            <a:spLocks noChangeAspect="1"/>
          </p:cNvSpPr>
          <p:nvPr/>
        </p:nvSpPr>
        <p:spPr>
          <a:xfrm rot="2700000">
            <a:off x="1398625" y="5530487"/>
            <a:ext cx="222621" cy="222621"/>
          </a:xfrm>
          <a:prstGeom prst="rect">
            <a:avLst/>
          </a:prstGeom>
          <a:gradFill>
            <a:gsLst>
              <a:gs pos="0">
                <a:srgbClr val="05508F"/>
              </a:gs>
              <a:gs pos="98000">
                <a:srgbClr val="06A4E5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pic>
        <p:nvPicPr>
          <p:cNvPr id="2097162" name="图片 1" descr="u=1747800731,2735432218&amp;fm=27&amp;gp=0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15567" r="12820" b="6101"/>
          <a:stretch>
            <a:fillRect/>
          </a:stretch>
        </p:blipFill>
        <p:spPr>
          <a:xfrm>
            <a:off x="516890" y="362585"/>
            <a:ext cx="1577340" cy="1555750"/>
          </a:xfrm>
          <a:prstGeom prst="roundRect">
            <a:avLst/>
          </a:prstGeom>
        </p:spPr>
      </p:pic>
      <p:sp>
        <p:nvSpPr>
          <p:cNvPr id="1048612" name="TextBox 10"/>
          <p:cNvSpPr txBox="1"/>
          <p:nvPr/>
        </p:nvSpPr>
        <p:spPr>
          <a:xfrm>
            <a:off x="1369169" y="5343860"/>
            <a:ext cx="10335042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1250">
        <p:blinds dir="vert"/>
      </p:transition>
    </mc:Choice>
    <mc:Fallback>
      <p:transition spd="med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图片 11" descr="C:\Users\Administrator\Desktop\logo\3075a4dbb9182c15d0fc312f65f77e7.png3075a4dbb9182c15d0fc312f65f77e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113155" y="1555750"/>
            <a:ext cx="7983220" cy="4008755"/>
          </a:xfrm>
          <a:prstGeom prst="parallelogram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8616" name="矩形 14"/>
          <p:cNvSpPr/>
          <p:nvPr/>
        </p:nvSpPr>
        <p:spPr>
          <a:xfrm>
            <a:off x="1270" y="456565"/>
            <a:ext cx="12188825" cy="233680"/>
          </a:xfrm>
          <a:prstGeom prst="rect">
            <a:avLst/>
          </a:prstGeom>
          <a:gradFill flip="none" rotWithShape="1">
            <a:gsLst>
              <a:gs pos="0">
                <a:srgbClr val="019CE0"/>
              </a:gs>
              <a:gs pos="100000">
                <a:srgbClr val="0387B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17" name="文本框 1"/>
          <p:cNvSpPr txBox="1"/>
          <p:nvPr/>
        </p:nvSpPr>
        <p:spPr>
          <a:xfrm>
            <a:off x="6958965" y="962025"/>
            <a:ext cx="4528185" cy="5215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中航光电科技股份有限公司</a:t>
            </a: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隶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属于中国航空工业集团有限公司。是中国首家整体上市的军工企业，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方正粗圆简体" pitchFamily="2" charset="-122"/>
              </a:rPr>
              <a:t>国家级企业技术中心、国家国防试验室、博士后科研工作站。是中国航空领域唯一专业从事连接器制造的厂商，同时也是国内规模最大的高可靠光、电、流体连接器研发与生产企业及互连解决方案提供商。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方正粗圆简体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方正粗圆简体" pitchFamily="2" charset="-122"/>
              </a:rPr>
              <a:t>      成功为“神舟系列飞船”、“嫦娥系列”、“长征系列火箭”、“探月工程”、新一代战机、直升机、运输机等国家重点军事项目配套。</a:t>
            </a:r>
            <a:endParaRPr lang="zh-CN" altLang="en-US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b="0" dirty="0">
              <a:solidFill>
                <a:schemeClr val="tx1">
                  <a:lumMod val="75000"/>
                  <a:lumOff val="25000"/>
                </a:schemeClr>
              </a:solidFill>
              <a:latin typeface="Lato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平行四边形 5"/>
          <p:cNvSpPr/>
          <p:nvPr/>
        </p:nvSpPr>
        <p:spPr>
          <a:xfrm>
            <a:off x="34444" y="1940403"/>
            <a:ext cx="2560838" cy="1337873"/>
          </a:xfrm>
          <a:prstGeom prst="parallelogram">
            <a:avLst>
              <a:gd name="adj" fmla="val 50044"/>
            </a:avLst>
          </a:prstGeom>
          <a:solidFill>
            <a:srgbClr val="0298D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06" name="平行四边形 7"/>
          <p:cNvSpPr>
            <a:spLocks noChangeAspect="1"/>
          </p:cNvSpPr>
          <p:nvPr/>
        </p:nvSpPr>
        <p:spPr>
          <a:xfrm>
            <a:off x="2069836" y="545179"/>
            <a:ext cx="324000" cy="221125"/>
          </a:xfrm>
          <a:prstGeom prst="parallelogram">
            <a:avLst>
              <a:gd name="adj" fmla="val 50044"/>
            </a:avLst>
          </a:prstGeom>
          <a:solidFill>
            <a:srgbClr val="029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07" name="平行四边形 8"/>
          <p:cNvSpPr>
            <a:spLocks noChangeAspect="1"/>
          </p:cNvSpPr>
          <p:nvPr/>
        </p:nvSpPr>
        <p:spPr>
          <a:xfrm>
            <a:off x="2295292" y="783047"/>
            <a:ext cx="216000" cy="147417"/>
          </a:xfrm>
          <a:prstGeom prst="parallelogram">
            <a:avLst>
              <a:gd name="adj" fmla="val 50044"/>
            </a:avLst>
          </a:prstGeom>
          <a:solidFill>
            <a:srgbClr val="026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04" name="平行四边形 4"/>
          <p:cNvSpPr/>
          <p:nvPr/>
        </p:nvSpPr>
        <p:spPr>
          <a:xfrm>
            <a:off x="2094230" y="675005"/>
            <a:ext cx="4919345" cy="1864995"/>
          </a:xfrm>
          <a:prstGeom prst="parallelogram">
            <a:avLst>
              <a:gd name="adj" fmla="val 50044"/>
            </a:avLst>
          </a:prstGeom>
          <a:gradFill>
            <a:gsLst>
              <a:gs pos="0">
                <a:srgbClr val="05508F"/>
              </a:gs>
              <a:gs pos="98000">
                <a:srgbClr val="06A4E5"/>
              </a:gs>
            </a:gsLst>
            <a:lin ang="3600000" scaled="0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09" name="TextBox 10"/>
          <p:cNvSpPr txBox="1"/>
          <p:nvPr/>
        </p:nvSpPr>
        <p:spPr>
          <a:xfrm>
            <a:off x="1856740" y="3079750"/>
            <a:ext cx="9270365" cy="2814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泰兴航空光电技术有限公司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是由中航光电科技股份有限公司控股的子公司，注册资金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10000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万元整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，国有资产股权占比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82.5%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。公司自成立以来专业从事液冷源、风冷源及相关冷却系统，散热设备的研发与制造。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厂区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占地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亩，建筑面积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万平方，于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年投入生产使用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。公司现有产品已涵盖海、陆、空、工业等诸多领域，长期以来，公司为“神舟”、“嫦娥”、“天宫”探月地面测控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工程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，航母、驱逐舰等重点项目的冷却系统配套液冷源装置。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10" name="矩形 11"/>
          <p:cNvSpPr>
            <a:spLocks noChangeAspect="1"/>
          </p:cNvSpPr>
          <p:nvPr/>
        </p:nvSpPr>
        <p:spPr>
          <a:xfrm rot="2700000">
            <a:off x="1398717" y="3818599"/>
            <a:ext cx="222621" cy="222621"/>
          </a:xfrm>
          <a:prstGeom prst="rect">
            <a:avLst/>
          </a:prstGeom>
          <a:gradFill>
            <a:gsLst>
              <a:gs pos="0">
                <a:srgbClr val="05508F"/>
              </a:gs>
              <a:gs pos="98000">
                <a:srgbClr val="06A4E5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048611" name="矩形 12"/>
          <p:cNvSpPr>
            <a:spLocks noChangeAspect="1"/>
          </p:cNvSpPr>
          <p:nvPr/>
        </p:nvSpPr>
        <p:spPr>
          <a:xfrm rot="2700000">
            <a:off x="1398625" y="5530487"/>
            <a:ext cx="222621" cy="222621"/>
          </a:xfrm>
          <a:prstGeom prst="rect">
            <a:avLst/>
          </a:prstGeom>
          <a:gradFill>
            <a:gsLst>
              <a:gs pos="0">
                <a:srgbClr val="05508F"/>
              </a:gs>
              <a:gs pos="98000">
                <a:srgbClr val="06A4E5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pic>
        <p:nvPicPr>
          <p:cNvPr id="2097162" name="图片 1" descr="u=1747800731,2735432218&amp;fm=27&amp;gp=0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15567" r="12820" b="6101"/>
          <a:stretch>
            <a:fillRect/>
          </a:stretch>
        </p:blipFill>
        <p:spPr>
          <a:xfrm>
            <a:off x="516890" y="362585"/>
            <a:ext cx="1577340" cy="1555750"/>
          </a:xfrm>
          <a:prstGeom prst="roundRect">
            <a:avLst/>
          </a:prstGeom>
        </p:spPr>
      </p:pic>
      <p:sp>
        <p:nvSpPr>
          <p:cNvPr id="1048612" name="TextBox 10"/>
          <p:cNvSpPr txBox="1"/>
          <p:nvPr/>
        </p:nvSpPr>
        <p:spPr>
          <a:xfrm>
            <a:off x="1369169" y="5343860"/>
            <a:ext cx="10335042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08" name="文本框 9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<p:cNvSpPr txBox="1"/>
          <p:nvPr/>
        </p:nvSpPr>
        <p:spPr>
          <a:xfrm>
            <a:off x="2756373" y="1100407"/>
            <a:ext cx="3230880" cy="10147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p>
            <a:r>
              <a:rPr lang="zh-CN" altLang="en-US" sz="6000" dirty="0">
                <a:solidFill>
                  <a:srgbClr val="FFFFFF"/>
                </a:solidFill>
                <a:latin typeface="叶根友毛笔行书2.0版" panose="02010601030101010101" charset="-122"/>
                <a:ea typeface="叶根友毛笔行书2.0版" panose="02010601030101010101" charset="-122"/>
                <a:cs typeface="Kartika" panose="02020503030404060203" pitchFamily="18" charset="0"/>
              </a:rPr>
              <a:t>企业简介</a:t>
            </a:r>
            <a:endParaRPr lang="zh-CN" altLang="en-US" sz="6000" dirty="0">
              <a:solidFill>
                <a:srgbClr val="FFFFFF"/>
              </a:solidFill>
              <a:latin typeface="叶根友毛笔行书2.0版" panose="02010601030101010101" charset="-122"/>
              <a:ea typeface="叶根友毛笔行书2.0版" panose="02010601030101010101" charset="-122"/>
              <a:cs typeface="Kartika" panose="020205030304040602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1250">
        <p:blinds dir="vert"/>
      </p:transition>
    </mc:Choice>
    <mc:Fallback>
      <p:transition spd="med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3905149"/>
            <a:ext cx="1916841" cy="28501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62626" y="3905149"/>
            <a:ext cx="2015142" cy="28860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19373" y="3875832"/>
            <a:ext cx="2013173" cy="2879956"/>
          </a:xfrm>
          <a:prstGeom prst="rect">
            <a:avLst/>
          </a:prstGeom>
        </p:spPr>
      </p:pic>
      <p:sp>
        <p:nvSpPr>
          <p:cNvPr id="35" name="矩形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26162" y="2373992"/>
            <a:ext cx="2747343" cy="128990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algn="l" eaLnBrk="1" hangingPunct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发明专利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indent="-342900" algn="l" eaLnBrk="1" hangingPunct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实用新型专利</a:t>
            </a:r>
            <a:r>
              <a:rPr lang="en-US" altLang="zh-CN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46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国防专利近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矩形 1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970197" y="2384893"/>
            <a:ext cx="2911374" cy="87440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algn="l" eaLnBrk="1" hangingPunct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软件著作权6项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 algn="l" eaLnBrk="1" hangingPunct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省高新技术产品20余项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231880" y="135255"/>
            <a:ext cx="739140" cy="731520"/>
          </a:xfrm>
          <a:prstGeom prst="rect">
            <a:avLst/>
          </a:prstGeom>
        </p:spPr>
      </p:pic>
      <p:sp>
        <p:nvSpPr>
          <p:cNvPr id="4" name="圆角矩形 3"/>
          <p:cNvSpPr/>
          <p:nvPr>
            <p:custDataLst>
              <p:tags r:id="rId11"/>
            </p:custDataLst>
          </p:nvPr>
        </p:nvSpPr>
        <p:spPr>
          <a:xfrm rot="2700000">
            <a:off x="439193" y="176496"/>
            <a:ext cx="420370" cy="407670"/>
          </a:xfrm>
          <a:prstGeom prst="roundRect">
            <a:avLst/>
          </a:prstGeom>
          <a:gradFill>
            <a:gsLst>
              <a:gs pos="0">
                <a:srgbClr val="05508F"/>
              </a:gs>
              <a:gs pos="98000">
                <a:srgbClr val="06A4E5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2"/>
            </p:custDataLst>
          </p:nvPr>
        </p:nvSpPr>
        <p:spPr>
          <a:xfrm rot="2700000">
            <a:off x="594768" y="179671"/>
            <a:ext cx="420370" cy="4076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3"/>
          <p:cNvSpPr txBox="1"/>
          <p:nvPr>
            <p:custDataLst>
              <p:tags r:id="rId13"/>
            </p:custDataLst>
          </p:nvPr>
        </p:nvSpPr>
        <p:spPr>
          <a:xfrm>
            <a:off x="1113734" y="0"/>
            <a:ext cx="162095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</a:pPr>
            <a:r>
              <a:rPr lang="zh-CN" altLang="en-US" sz="2800" b="1" dirty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+mn-ea"/>
                <a:sym typeface="+mn-ea"/>
              </a:rPr>
              <a:t>研发能力</a:t>
            </a:r>
            <a:endParaRPr lang="zh-CN" altLang="zh-CN" sz="2800" b="1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+mn-ea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3058"/>
          <a:stretch>
            <a:fillRect/>
          </a:stretch>
        </p:blipFill>
        <p:spPr>
          <a:xfrm>
            <a:off x="8056785" y="3888921"/>
            <a:ext cx="2005737" cy="28338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946817" y="3888409"/>
            <a:ext cx="2188261" cy="285012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9956590" y="3861412"/>
            <a:ext cx="2208988" cy="287712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4983" y="1058481"/>
            <a:ext cx="11735126" cy="133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06400" algn="just" fontAlgn="auto">
              <a:lnSpc>
                <a:spcPct val="150000"/>
              </a:lnSpc>
            </a:pPr>
            <a:r>
              <a:rPr lang="zh-CN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公司</a:t>
            </a:r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坚信技术创新是推动发展的核心动力，一直很重视研发实力的提升，</a:t>
            </a:r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目前公司</a:t>
            </a:r>
            <a:r>
              <a:rPr lang="zh-CN" altLang="zh-CN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研发人技术员</a:t>
            </a:r>
            <a:r>
              <a:rPr lang="en-US" altLang="zh-CN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120</a:t>
            </a:r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余</a:t>
            </a:r>
            <a:r>
              <a:rPr lang="zh-CN" altLang="zh-CN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人，</a:t>
            </a:r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其中</a:t>
            </a:r>
            <a:r>
              <a:rPr lang="zh-CN" altLang="zh-CN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硕士占比</a:t>
            </a:r>
            <a:r>
              <a:rPr lang="en-US" altLang="zh-CN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10.5%</a:t>
            </a:r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公司</a:t>
            </a:r>
            <a:r>
              <a:rPr lang="zh-CN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与西安交通大学、北京航空航天大学、东南大学、南京师范大学、江苏大学等众多科研院校进行广泛的合作，采用最先进的设计理念，加强新品的研发和技术储备。</a:t>
            </a:r>
            <a:endParaRPr lang="en-US" altLang="zh-C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43012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96501" y="740453"/>
            <a:ext cx="1779229" cy="34734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indent="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285750" marR="0" lvl="0" indent="-285750" algn="just" defTabSz="914400" rtl="0" eaLnBrk="1" latinLnBrk="0" hangingPunct="1">
              <a:lnSpc>
                <a:spcPct val="100000"/>
              </a:lnSpc>
              <a:buClrTx/>
              <a:buSzTx/>
              <a:buFont typeface="Wingdings" panose="05000000000000000000" charset="0"/>
              <a:buChar char="u"/>
            </a:pPr>
            <a:r>
              <a:rPr lang="zh-CN" altLang="en-US" b="1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不断创新</a:t>
            </a:r>
            <a:endParaRPr kumimoji="0" lang="zh-CN" altLang="zh-CN" b="1" i="1" u="none" strike="noStrike" kern="1200" cap="none" spc="0" normalizeH="0" baseline="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0"/>
          <p:cNvSpPr txBox="1"/>
          <p:nvPr>
            <p:custDataLst>
              <p:tags r:id="rId1"/>
            </p:custDataLst>
          </p:nvPr>
        </p:nvSpPr>
        <p:spPr>
          <a:xfrm>
            <a:off x="6668335" y="4355549"/>
            <a:ext cx="5302684" cy="20400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indent="406400" algn="just" fontAlgn="auto">
              <a:lnSpc>
                <a:spcPct val="150000"/>
              </a:lnSpc>
              <a:buClrTx/>
              <a:buSzTx/>
              <a:buFontTx/>
            </a:pPr>
            <a:r>
              <a:rPr lang="zh-CN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公司新建</a:t>
            </a:r>
            <a:r>
              <a:rPr lang="zh-CN" altLang="zh-C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厂区105亩</a:t>
            </a:r>
            <a:r>
              <a:rPr lang="zh-CN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，总</a:t>
            </a:r>
            <a:r>
              <a:rPr lang="zh-CN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投资5.16亿元，</a:t>
            </a:r>
            <a:r>
              <a:rPr lang="zh-CN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新建科研、生产等总建筑面积6.2万平米，新增各类产线13条，新投入生产设备170余台，</a:t>
            </a:r>
            <a:r>
              <a:rPr lang="zh-CN" alt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年产能达</a:t>
            </a:r>
            <a:r>
              <a:rPr lang="en-US" altLang="zh-C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万余套</a:t>
            </a:r>
            <a:r>
              <a:rPr lang="zh-CN" altLang="zh-C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20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5438" t="7862" r="5185" b="3722"/>
          <a:stretch>
            <a:fillRect/>
          </a:stretch>
        </p:blipFill>
        <p:spPr>
          <a:xfrm>
            <a:off x="45447" y="1253414"/>
            <a:ext cx="6370329" cy="5483901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6841525" y="1587418"/>
            <a:ext cx="3165258" cy="125656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noAutofit/>
            <a:scene3d>
              <a:camera prst="orthographicFront"/>
              <a:lightRig rig="threePt" dir="t"/>
            </a:scene3d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kern="1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2023</a:t>
            </a:r>
            <a:r>
              <a:rPr lang="zh-CN" altLang="en-US" kern="1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年：</a:t>
            </a:r>
            <a:r>
              <a:rPr lang="en-US" altLang="zh-CN" kern="1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3.1</a:t>
            </a:r>
            <a:r>
              <a:rPr lang="zh-CN" altLang="en-US" kern="1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亿元</a:t>
            </a:r>
            <a:endParaRPr lang="zh-CN" altLang="en-US" kern="1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kern="1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2024</a:t>
            </a:r>
            <a:r>
              <a:rPr lang="zh-CN" altLang="en-US" kern="1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年：</a:t>
            </a:r>
            <a:r>
              <a:rPr lang="en-US" altLang="zh-CN" kern="1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4.18</a:t>
            </a:r>
            <a:r>
              <a:rPr lang="zh-CN" altLang="en-US" kern="1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亿元</a:t>
            </a:r>
            <a:endParaRPr lang="zh-CN" altLang="en-US" kern="1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kern="1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2025</a:t>
            </a:r>
            <a:r>
              <a:rPr lang="zh-CN" altLang="en-US" kern="1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年：突破</a:t>
            </a:r>
            <a:r>
              <a:rPr lang="en-US" altLang="zh-CN" kern="1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5</a:t>
            </a:r>
            <a:r>
              <a:rPr lang="zh-CN" altLang="en-US" kern="1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亿元</a:t>
            </a:r>
            <a:endParaRPr lang="zh-CN" altLang="en-US" kern="1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en-US" sz="1600" kern="1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41288" y="1219367"/>
            <a:ext cx="3165258" cy="3683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近</a:t>
            </a:r>
            <a:r>
              <a:rPr lang="zh-CN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三年销售收入：</a:t>
            </a:r>
            <a:endParaRPr lang="zh-CN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上箭头 10"/>
          <p:cNvSpPr/>
          <p:nvPr>
            <p:custDataLst>
              <p:tags r:id="rId6"/>
            </p:custDataLst>
          </p:nvPr>
        </p:nvSpPr>
        <p:spPr>
          <a:xfrm>
            <a:off x="10568430" y="1617188"/>
            <a:ext cx="762000" cy="1178997"/>
          </a:xfrm>
          <a:prstGeom prst="up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0724640" y="1974693"/>
            <a:ext cx="4559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30%</a:t>
            </a:r>
            <a:endParaRPr lang="en-US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上箭头 13"/>
          <p:cNvSpPr/>
          <p:nvPr>
            <p:custDataLst>
              <p:tags r:id="rId8"/>
            </p:custDataLst>
          </p:nvPr>
        </p:nvSpPr>
        <p:spPr>
          <a:xfrm rot="5400000">
            <a:off x="8844391" y="974321"/>
            <a:ext cx="1123523" cy="5129733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6723146" y="3375230"/>
            <a:ext cx="494706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十四五规划</a:t>
            </a:r>
            <a:r>
              <a:rPr lang="zh-CN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en-US" altLang="zh-CN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2025</a:t>
            </a:r>
            <a:r>
              <a:rPr lang="zh-CN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销售收入突破</a:t>
            </a:r>
            <a:r>
              <a:rPr lang="en-US" altLang="zh-CN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亿元</a:t>
            </a:r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TextBox 13"/>
          <p:cNvSpPr txBox="1"/>
          <p:nvPr>
            <p:custDataLst>
              <p:tags r:id="rId10"/>
            </p:custDataLst>
          </p:nvPr>
        </p:nvSpPr>
        <p:spPr>
          <a:xfrm>
            <a:off x="1103166" y="120684"/>
            <a:ext cx="16052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</a:pPr>
            <a:r>
              <a:rPr lang="zh-CN" altLang="zh-CN" sz="2800" b="1" dirty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+mn-ea"/>
                <a:sym typeface="+mn-ea"/>
              </a:rPr>
              <a:t>企业简介</a:t>
            </a:r>
            <a:endParaRPr lang="zh-CN" altLang="zh-CN" sz="2800" b="1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+mn-ea"/>
              <a:sym typeface="+mn-ea"/>
            </a:endParaRPr>
          </a:p>
        </p:txBody>
      </p:sp>
      <p:sp>
        <p:nvSpPr>
          <p:cNvPr id="2" name="文本框 430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79145" y="876300"/>
            <a:ext cx="1605280" cy="34734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indent="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285750" marR="0" lvl="0" indent="-285750" algn="just" defTabSz="914400" rtl="0" eaLnBrk="1" latinLnBrk="0" hangingPunct="1">
              <a:lnSpc>
                <a:spcPct val="100000"/>
              </a:lnSpc>
              <a:buClrTx/>
              <a:buSzTx/>
              <a:buFont typeface="Wingdings" panose="05000000000000000000" charset="0"/>
              <a:buChar char="u"/>
            </a:pPr>
            <a:r>
              <a:rPr lang="zh-CN" altLang="en-US" b="1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公司</a:t>
            </a:r>
            <a:r>
              <a:rPr lang="zh-CN" altLang="zh-CN" b="1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发展</a:t>
            </a:r>
            <a:endParaRPr kumimoji="0" lang="zh-CN" altLang="zh-CN" b="1" i="1" u="none" strike="noStrike" kern="1200" cap="none" spc="0" normalizeH="0" baseline="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1231880" y="135255"/>
            <a:ext cx="739140" cy="731520"/>
          </a:xfrm>
          <a:prstGeom prst="rect">
            <a:avLst/>
          </a:prstGeom>
        </p:spPr>
      </p:pic>
      <p:sp>
        <p:nvSpPr>
          <p:cNvPr id="5" name="圆角矩形 4"/>
          <p:cNvSpPr/>
          <p:nvPr>
            <p:custDataLst>
              <p:tags r:id="rId14"/>
            </p:custDataLst>
          </p:nvPr>
        </p:nvSpPr>
        <p:spPr>
          <a:xfrm rot="2700000">
            <a:off x="428625" y="297180"/>
            <a:ext cx="420370" cy="407670"/>
          </a:xfrm>
          <a:prstGeom prst="roundRect">
            <a:avLst/>
          </a:prstGeom>
          <a:gradFill>
            <a:gsLst>
              <a:gs pos="0">
                <a:srgbClr val="05508F"/>
              </a:gs>
              <a:gs pos="98000">
                <a:srgbClr val="06A4E5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5"/>
            </p:custDataLst>
          </p:nvPr>
        </p:nvSpPr>
        <p:spPr>
          <a:xfrm rot="2700000">
            <a:off x="584200" y="300355"/>
            <a:ext cx="420370" cy="4076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0207577" y="1247856"/>
            <a:ext cx="1559823" cy="36933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年复合增长率</a:t>
            </a:r>
            <a:endParaRPr lang="zh-CN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extBox 13"/>
          <p:cNvSpPr txBox="1"/>
          <p:nvPr/>
        </p:nvSpPr>
        <p:spPr>
          <a:xfrm>
            <a:off x="1718481" y="577884"/>
            <a:ext cx="22250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 dirty="0">
                <a:solidFill>
                  <a:srgbClr val="0070C0"/>
                </a:solidFill>
                <a:latin typeface="张海山锐谐体2.0-授权联系：Samtype@QQ.com" panose="02000000000000000000" charset="-122"/>
                <a:ea typeface="张海山锐谐体2.0-授权联系：Samtype@QQ.com" panose="02000000000000000000" charset="-122"/>
              </a:rPr>
              <a:t>综合实力</a:t>
            </a:r>
            <a:endParaRPr lang="zh-CN" altLang="en-US" sz="4000" b="1" dirty="0">
              <a:solidFill>
                <a:srgbClr val="0070C0"/>
              </a:solidFill>
              <a:latin typeface="张海山锐谐体2.0-授权联系：Samtype@QQ.com" panose="02000000000000000000" charset="-122"/>
              <a:ea typeface="张海山锐谐体2.0-授权联系：Samtype@QQ.com" panose="02000000000000000000" charset="-122"/>
            </a:endParaRPr>
          </a:p>
        </p:txBody>
      </p:sp>
      <p:pic>
        <p:nvPicPr>
          <p:cNvPr id="2097164" name="图片 1" descr="u=1747800731,2735432218&amp;fm=27&amp;gp=0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15567" r="12820" b="6101"/>
          <a:stretch>
            <a:fillRect/>
          </a:stretch>
        </p:blipFill>
        <p:spPr>
          <a:xfrm>
            <a:off x="492125" y="156845"/>
            <a:ext cx="1143000" cy="1127760"/>
          </a:xfrm>
          <a:prstGeom prst="roundRect">
            <a:avLst/>
          </a:prstGeom>
          <a:noFill/>
          <a:effectLst/>
          <a:scene3d>
            <a:camera prst="orthographicFront"/>
            <a:lightRig rig="threePt" dir="t"/>
          </a:scene3d>
          <a:sp3d/>
        </p:spPr>
      </p:pic>
      <p:grpSp>
        <p:nvGrpSpPr>
          <p:cNvPr id="50" name="Group 2"/>
          <p:cNvGrpSpPr/>
          <p:nvPr/>
        </p:nvGrpSpPr>
        <p:grpSpPr>
          <a:xfrm>
            <a:off x="607551" y="2033485"/>
            <a:ext cx="3915782" cy="3121025"/>
            <a:chOff x="417051" y="3014932"/>
            <a:chExt cx="3915782" cy="3121025"/>
          </a:xfrm>
        </p:grpSpPr>
        <p:cxnSp>
          <p:nvCxnSpPr>
            <p:cNvPr id="3145728" name="Straight Connector 3"/>
            <p:cNvCxnSpPr/>
            <p:nvPr/>
          </p:nvCxnSpPr>
          <p:spPr>
            <a:xfrm flipH="1" flipV="1">
              <a:off x="3387144" y="3442278"/>
              <a:ext cx="945689" cy="945689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rgbClr val="005390"/>
            </a:lnRef>
            <a:fillRef idx="0">
              <a:srgbClr val="005390"/>
            </a:fillRef>
            <a:effectRef idx="0">
              <a:srgbClr val="005390"/>
            </a:effectRef>
            <a:fontRef idx="minor">
              <a:sysClr val="windowText" lastClr="000000"/>
            </a:fontRef>
          </p:style>
        </p:cxnSp>
        <p:cxnSp>
          <p:nvCxnSpPr>
            <p:cNvPr id="3145729" name="Straight Connector 4"/>
            <p:cNvCxnSpPr/>
            <p:nvPr/>
          </p:nvCxnSpPr>
          <p:spPr>
            <a:xfrm flipH="1">
              <a:off x="838200" y="3442278"/>
              <a:ext cx="2548945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rgbClr val="005390"/>
            </a:lnRef>
            <a:fillRef idx="0">
              <a:srgbClr val="005390"/>
            </a:fillRef>
            <a:effectRef idx="0">
              <a:srgbClr val="005390"/>
            </a:effectRef>
            <a:fontRef idx="minor">
              <a:sysClr val="windowText" lastClr="000000"/>
            </a:fontRef>
          </p:style>
        </p:cxnSp>
        <p:sp>
          <p:nvSpPr>
            <p:cNvPr id="1048627" name="Rectangle 5"/>
            <p:cNvSpPr/>
            <p:nvPr/>
          </p:nvSpPr>
          <p:spPr>
            <a:xfrm>
              <a:off x="417051" y="3459432"/>
              <a:ext cx="3195320" cy="26765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sz="1400" b="1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专家顾问组：</a:t>
              </a:r>
              <a:r>
                <a:rPr lang="zh-CN" altLang="en-US" sz="140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中国电子科技集团、江苏科技大学、南京师范大学热能工程系等</a:t>
              </a:r>
              <a:r>
                <a:rPr lang="en-US" sz="140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众多知名专家和教授受聘于公司</a:t>
              </a:r>
              <a:r>
                <a:rPr lang="zh-CN" altLang="en-US" sz="140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。</a:t>
              </a:r>
              <a:endParaRPr lang="en-US" sz="140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sz="1400" b="1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高素质员工队伍：</a:t>
              </a:r>
              <a:r>
                <a:rPr lang="en-US" sz="140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300多名员工中，</a:t>
              </a:r>
              <a:r>
                <a:rPr lang="en-US" sz="140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目前公司研发人技术员120余人，其中硕士占比10.5%，</a:t>
              </a:r>
              <a:r>
                <a:rPr lang="en-US" sz="140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，员工综合素质远高于空调行业平均水平。</a:t>
              </a:r>
              <a:endParaRPr lang="en-US" sz="140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8628" name="Rectangle 6"/>
            <p:cNvSpPr/>
            <p:nvPr/>
          </p:nvSpPr>
          <p:spPr>
            <a:xfrm>
              <a:off x="747251" y="3014932"/>
              <a:ext cx="2024380" cy="396240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</a:bodyPr>
            <a:p>
              <a:pPr algn="l"/>
              <a:r>
                <a:rPr lang="en-US" sz="2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锐字云字库准圆体1.0" panose="02010604000000000000" charset="-122"/>
                  <a:ea typeface="锐字云字库准圆体1.0" panose="02010604000000000000" charset="-122"/>
                  <a:cs typeface="锐字云字库准圆体1.0" panose="02010604000000000000" charset="-122"/>
                </a:rPr>
                <a:t>雄厚的技术力量 </a:t>
              </a:r>
              <a:endParaRPr 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锐字云字库准圆体1.0" panose="02010604000000000000" charset="-122"/>
                <a:ea typeface="锐字云字库准圆体1.0" panose="02010604000000000000" charset="-122"/>
                <a:cs typeface="锐字云字库准圆体1.0" panose="02010604000000000000" charset="-122"/>
              </a:endParaRPr>
            </a:p>
          </p:txBody>
        </p:sp>
      </p:grpSp>
      <p:grpSp>
        <p:nvGrpSpPr>
          <p:cNvPr id="51" name="Group 7"/>
          <p:cNvGrpSpPr/>
          <p:nvPr/>
        </p:nvGrpSpPr>
        <p:grpSpPr>
          <a:xfrm>
            <a:off x="7506370" y="3558920"/>
            <a:ext cx="3804285" cy="2435861"/>
            <a:chOff x="7506370" y="4387967"/>
            <a:chExt cx="3804285" cy="2435861"/>
          </a:xfrm>
        </p:grpSpPr>
        <p:cxnSp>
          <p:nvCxnSpPr>
            <p:cNvPr id="3145730" name="Straight Connector 8"/>
            <p:cNvCxnSpPr/>
            <p:nvPr/>
          </p:nvCxnSpPr>
          <p:spPr>
            <a:xfrm>
              <a:off x="7506370" y="4757262"/>
              <a:ext cx="3195974" cy="0"/>
            </a:xfrm>
            <a:prstGeom prst="line">
              <a:avLst/>
            </a:prstGeom>
            <a:ln w="19050">
              <a:solidFill>
                <a:srgbClr val="4472C4"/>
              </a:solidFill>
            </a:ln>
          </p:spPr>
          <p:style>
            <a:lnRef idx="1">
              <a:srgbClr val="005390"/>
            </a:lnRef>
            <a:fillRef idx="0">
              <a:srgbClr val="005390"/>
            </a:fillRef>
            <a:effectRef idx="0">
              <a:srgbClr val="005390"/>
            </a:effectRef>
            <a:fontRef idx="minor">
              <a:sysClr val="windowText" lastClr="000000"/>
            </a:fontRef>
          </p:style>
        </p:cxnSp>
        <p:sp>
          <p:nvSpPr>
            <p:cNvPr id="1048629" name="Rectangle 9"/>
            <p:cNvSpPr/>
            <p:nvPr/>
          </p:nvSpPr>
          <p:spPr>
            <a:xfrm>
              <a:off x="7905150" y="4781667"/>
              <a:ext cx="3405505" cy="204216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285750" indent="-285750">
                <a:lnSpc>
                  <a:spcPct val="120000"/>
                </a:lnSpc>
                <a:buFont typeface="Wingdings" panose="05000000000000000000" charset="0"/>
                <a:buChar char="Ø"/>
              </a:pPr>
              <a:r>
                <a:rPr lang="en-US" sz="140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建立完善的售前、售中、售后全过程用户服务保障体系；</a:t>
              </a:r>
              <a:endParaRPr lang="en-US" sz="140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285750" indent="-285750">
                <a:lnSpc>
                  <a:spcPct val="120000"/>
                </a:lnSpc>
                <a:buFont typeface="Wingdings" panose="05000000000000000000" charset="0"/>
                <a:buChar char="Ø"/>
              </a:pPr>
              <a:r>
                <a:rPr lang="en-US" sz="140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在全国设立多个服务网点和配件中心，建立2小时反应机制，在全国范围内确保24小时赶到用户现场，为用户排忧解难；</a:t>
              </a:r>
              <a:endParaRPr lang="en-US" sz="140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285750" indent="-285750">
                <a:lnSpc>
                  <a:spcPct val="120000"/>
                </a:lnSpc>
                <a:buFont typeface="Wingdings" panose="05000000000000000000" charset="0"/>
                <a:buChar char="Ø"/>
              </a:pPr>
              <a:r>
                <a:rPr lang="en-US" sz="140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实行定期回访制度，为用户提供技术支持和维修保养服务；</a:t>
              </a:r>
              <a:endParaRPr lang="en-US" sz="140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8630" name="Rectangle 10"/>
            <p:cNvSpPr/>
            <p:nvPr/>
          </p:nvSpPr>
          <p:spPr>
            <a:xfrm>
              <a:off x="8057746" y="4387967"/>
              <a:ext cx="1965325" cy="398780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sz="2000" b="1">
                  <a:solidFill>
                    <a:srgbClr val="4472C4"/>
                  </a:solidFill>
                  <a:effectLst/>
                  <a:latin typeface="锐字云字库准圆体1.0" panose="02010604000000000000" charset="-122"/>
                  <a:ea typeface="锐字云字库准圆体1.0" panose="02010604000000000000" charset="-122"/>
                </a:rPr>
                <a:t>一流的服务质量</a:t>
              </a:r>
              <a:endParaRPr lang="zh-CN" altLang="en-US" sz="2000" b="1">
                <a:solidFill>
                  <a:srgbClr val="4472C4"/>
                </a:solidFill>
                <a:effectLst/>
                <a:latin typeface="锐字云字库准圆体1.0" panose="02010604000000000000" charset="-122"/>
                <a:ea typeface="锐字云字库准圆体1.0" panose="02010604000000000000" charset="-122"/>
              </a:endParaRPr>
            </a:p>
          </p:txBody>
        </p:sp>
      </p:grpSp>
      <p:grpSp>
        <p:nvGrpSpPr>
          <p:cNvPr id="52" name="Group 11"/>
          <p:cNvGrpSpPr/>
          <p:nvPr/>
        </p:nvGrpSpPr>
        <p:grpSpPr>
          <a:xfrm>
            <a:off x="6684135" y="1483870"/>
            <a:ext cx="4052570" cy="1430020"/>
            <a:chOff x="6684135" y="2122417"/>
            <a:chExt cx="4052570" cy="1430020"/>
          </a:xfrm>
        </p:grpSpPr>
        <p:cxnSp>
          <p:nvCxnSpPr>
            <p:cNvPr id="3145731" name="Straight Connector 12"/>
            <p:cNvCxnSpPr/>
            <p:nvPr/>
          </p:nvCxnSpPr>
          <p:spPr>
            <a:xfrm flipV="1">
              <a:off x="6684135" y="2498501"/>
              <a:ext cx="515265" cy="515265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rgbClr val="005390"/>
            </a:lnRef>
            <a:fillRef idx="0">
              <a:srgbClr val="005390"/>
            </a:fillRef>
            <a:effectRef idx="0">
              <a:srgbClr val="005390"/>
            </a:effectRef>
            <a:fontRef idx="minor">
              <a:sysClr val="windowText" lastClr="000000"/>
            </a:fontRef>
          </p:style>
        </p:cxnSp>
        <p:cxnSp>
          <p:nvCxnSpPr>
            <p:cNvPr id="3145732" name="Straight Connector 13"/>
            <p:cNvCxnSpPr/>
            <p:nvPr/>
          </p:nvCxnSpPr>
          <p:spPr>
            <a:xfrm>
              <a:off x="7199400" y="2498501"/>
              <a:ext cx="3091351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rgbClr val="005390"/>
            </a:lnRef>
            <a:fillRef idx="0">
              <a:srgbClr val="005390"/>
            </a:fillRef>
            <a:effectRef idx="0">
              <a:srgbClr val="005390"/>
            </a:effectRef>
            <a:fontRef idx="minor">
              <a:sysClr val="windowText" lastClr="000000"/>
            </a:fontRef>
          </p:style>
        </p:cxnSp>
        <p:sp>
          <p:nvSpPr>
            <p:cNvPr id="1048631" name="Rectangle 14"/>
            <p:cNvSpPr/>
            <p:nvPr/>
          </p:nvSpPr>
          <p:spPr>
            <a:xfrm>
              <a:off x="7343900" y="2323077"/>
              <a:ext cx="3392805" cy="122936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indent="0">
                <a:lnSpc>
                  <a:spcPct val="140000"/>
                </a:lnSpc>
                <a:buFont typeface="Wingdings" panose="05000000000000000000" charset="0"/>
                <a:buNone/>
              </a:pPr>
              <a:endPara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40000"/>
                </a:lnSpc>
                <a:buFont typeface="Wingdings" panose="05000000000000000000" charset="0"/>
                <a:buChar char="Ø"/>
              </a:pPr>
              <a:r>
                <a:rPr lang="zh-CN" altLang="en-US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建立了先进的机械加工、涂装加工线和产品总装生产线。</a:t>
              </a:r>
              <a:endPara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40000"/>
                </a:lnSpc>
                <a:buFont typeface="Wingdings" panose="05000000000000000000" charset="0"/>
                <a:buChar char="Ø"/>
              </a:pPr>
              <a:r>
                <a:rPr lang="zh-CN" altLang="en-US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拥有多种先进的生产和检测设备。</a:t>
              </a:r>
              <a:endPara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048632" name="Rectangle 15"/>
            <p:cNvSpPr/>
            <p:nvPr/>
          </p:nvSpPr>
          <p:spPr>
            <a:xfrm>
              <a:off x="7308964" y="2122417"/>
              <a:ext cx="1965325" cy="39878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lang="en-US" sz="2000" b="1">
                  <a:solidFill>
                    <a:srgbClr val="00B0F0"/>
                  </a:solidFill>
                  <a:effectLst/>
                  <a:latin typeface="锐字云字库准圆体1.0" panose="02010604000000000000" charset="-122"/>
                  <a:ea typeface="锐字云字库准圆体1.0" panose="02010604000000000000" charset="-122"/>
                </a:rPr>
                <a:t>精良的装备设施</a:t>
              </a:r>
              <a:endParaRPr lang="en-US" sz="2000" b="1">
                <a:solidFill>
                  <a:srgbClr val="00B0F0"/>
                </a:solidFill>
                <a:effectLst/>
                <a:latin typeface="锐字云字库准圆体1.0" panose="02010604000000000000" charset="-122"/>
                <a:ea typeface="锐字云字库准圆体1.0" panose="02010604000000000000" charset="-122"/>
              </a:endParaRPr>
            </a:p>
          </p:txBody>
        </p:sp>
      </p:grpSp>
      <p:sp>
        <p:nvSpPr>
          <p:cNvPr id="1048633" name="Rectangle 12"/>
          <p:cNvSpPr/>
          <p:nvPr/>
        </p:nvSpPr>
        <p:spPr>
          <a:xfrm rot="3600000" flipH="1">
            <a:off x="6324600" y="3377334"/>
            <a:ext cx="1795724" cy="682361"/>
          </a:xfrm>
          <a:custGeom>
            <a:avLst/>
            <a:gdLst/>
            <a:ahLst/>
            <a:cxnLst/>
            <a:rect l="l" t="t" r="r" b="b"/>
            <a:pathLst>
              <a:path w="1583255" h="1124712">
                <a:moveTo>
                  <a:pt x="0" y="1124712"/>
                </a:moveTo>
                <a:lnTo>
                  <a:pt x="0" y="0"/>
                </a:lnTo>
                <a:lnTo>
                  <a:pt x="1583255" y="0"/>
                </a:lnTo>
                <a:lnTo>
                  <a:pt x="1583255" y="1124712"/>
                </a:lnTo>
                <a:close/>
              </a:path>
            </a:pathLst>
          </a:custGeom>
          <a:gradFill flip="none" rotWithShape="1">
            <a:gsLst>
              <a:gs pos="0">
                <a:srgbClr val="4472C4">
                  <a:lumMod val="75000"/>
                </a:srgbClr>
              </a:gs>
              <a:gs pos="50000">
                <a:srgbClr val="4472C4"/>
              </a:gs>
              <a:gs pos="100000">
                <a:srgbClr val="4472C4"/>
              </a:gs>
            </a:gsLst>
            <a:lin ang="2700000" scaled="1"/>
          </a:gradFill>
          <a:ln>
            <a:noFill/>
          </a:ln>
        </p:spPr>
        <p:style>
          <a:lnRef idx="2">
            <a:srgbClr val="005390">
              <a:shade val="50000"/>
            </a:srgbClr>
          </a:lnRef>
          <a:fillRef idx="1">
            <a:srgbClr val="005390"/>
          </a:fillRef>
          <a:effectRef idx="0">
            <a:srgbClr val="005390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34" name="Rectangle 12"/>
          <p:cNvSpPr/>
          <p:nvPr/>
        </p:nvSpPr>
        <p:spPr>
          <a:xfrm rot="10800000" flipH="1">
            <a:off x="4332834" y="4325655"/>
            <a:ext cx="1795725" cy="682361"/>
          </a:xfrm>
          <a:custGeom>
            <a:avLst/>
            <a:gdLst/>
            <a:ahLst/>
            <a:cxnLst/>
            <a:rect l="l" t="t" r="r" b="b"/>
            <a:pathLst>
              <a:path w="1583255" h="1124712">
                <a:moveTo>
                  <a:pt x="0" y="1124712"/>
                </a:moveTo>
                <a:lnTo>
                  <a:pt x="0" y="0"/>
                </a:lnTo>
                <a:lnTo>
                  <a:pt x="1583255" y="0"/>
                </a:lnTo>
                <a:lnTo>
                  <a:pt x="1583255" y="1124712"/>
                </a:lnTo>
                <a:close/>
              </a:path>
            </a:pathLst>
          </a:custGeom>
          <a:gradFill flip="none" rotWithShape="1">
            <a:gsLst>
              <a:gs pos="0">
                <a:srgbClr val="0070C0">
                  <a:lumMod val="75000"/>
                </a:srgbClr>
              </a:gs>
              <a:gs pos="50000">
                <a:srgbClr val="0070C0"/>
              </a:gs>
              <a:gs pos="100000">
                <a:srgbClr val="0070C0"/>
              </a:gs>
            </a:gsLst>
            <a:lin ang="2700000" scaled="1"/>
          </a:gradFill>
          <a:ln>
            <a:noFill/>
          </a:ln>
        </p:spPr>
        <p:style>
          <a:lnRef idx="2">
            <a:srgbClr val="005390">
              <a:shade val="50000"/>
            </a:srgbClr>
          </a:lnRef>
          <a:fillRef idx="1">
            <a:srgbClr val="005390"/>
          </a:fillRef>
          <a:effectRef idx="0">
            <a:srgbClr val="005390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35" name="Rectangle 12"/>
          <p:cNvSpPr/>
          <p:nvPr/>
        </p:nvSpPr>
        <p:spPr>
          <a:xfrm rot="18000000" flipH="1">
            <a:off x="4508866" y="2133948"/>
            <a:ext cx="1795724" cy="682361"/>
          </a:xfrm>
          <a:custGeom>
            <a:avLst/>
            <a:gdLst/>
            <a:ahLst/>
            <a:cxnLst/>
            <a:rect l="l" t="t" r="r" b="b"/>
            <a:pathLst>
              <a:path w="1583255" h="1124712">
                <a:moveTo>
                  <a:pt x="0" y="1124712"/>
                </a:moveTo>
                <a:lnTo>
                  <a:pt x="0" y="0"/>
                </a:lnTo>
                <a:lnTo>
                  <a:pt x="1583255" y="0"/>
                </a:lnTo>
                <a:lnTo>
                  <a:pt x="1583255" y="1124712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lumMod val="75000"/>
                </a:srgbClr>
              </a:gs>
              <a:gs pos="50000">
                <a:srgbClr val="00B0F0"/>
              </a:gs>
              <a:gs pos="100000">
                <a:srgbClr val="00B0F0"/>
              </a:gs>
            </a:gsLst>
            <a:lin ang="2700000" scaled="1"/>
          </a:gradFill>
          <a:ln>
            <a:noFill/>
          </a:ln>
        </p:spPr>
        <p:style>
          <a:lnRef idx="2">
            <a:srgbClr val="005390">
              <a:shade val="50000"/>
            </a:srgbClr>
          </a:lnRef>
          <a:fillRef idx="1">
            <a:srgbClr val="005390"/>
          </a:fillRef>
          <a:effectRef idx="0">
            <a:srgbClr val="005390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36" name="Right Arrow 2"/>
          <p:cNvSpPr/>
          <p:nvPr/>
        </p:nvSpPr>
        <p:spPr>
          <a:xfrm rot="3600000">
            <a:off x="5267661" y="1827328"/>
            <a:ext cx="2352294" cy="1095782"/>
          </a:xfrm>
          <a:custGeom>
            <a:avLst/>
            <a:gdLst/>
            <a:ahLst/>
            <a:cxnLst/>
            <a:rect l="l" t="t" r="r" b="b"/>
            <a:pathLst>
              <a:path w="3142212" h="1463754">
                <a:moveTo>
                  <a:pt x="0" y="1188546"/>
                </a:moveTo>
                <a:lnTo>
                  <a:pt x="527316" y="275208"/>
                </a:lnTo>
                <a:lnTo>
                  <a:pt x="2464187" y="275208"/>
                </a:lnTo>
                <a:lnTo>
                  <a:pt x="2464187" y="0"/>
                </a:lnTo>
                <a:lnTo>
                  <a:pt x="3142212" y="731877"/>
                </a:lnTo>
                <a:lnTo>
                  <a:pt x="2464187" y="1463754"/>
                </a:lnTo>
                <a:lnTo>
                  <a:pt x="2464187" y="1188546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lumMod val="75000"/>
                </a:srgbClr>
              </a:gs>
              <a:gs pos="50000">
                <a:srgbClr val="00B0F0"/>
              </a:gs>
              <a:gs pos="100000">
                <a:srgbClr val="00B0F0"/>
              </a:gs>
            </a:gsLst>
            <a:lin ang="2700000" scaled="1"/>
          </a:gradFill>
          <a:ln>
            <a:noFill/>
          </a:ln>
        </p:spPr>
        <p:style>
          <a:lnRef idx="2">
            <a:srgbClr val="005390">
              <a:shade val="50000"/>
            </a:srgbClr>
          </a:lnRef>
          <a:fillRef idx="1">
            <a:srgbClr val="005390"/>
          </a:fillRef>
          <a:effectRef idx="0">
            <a:srgbClr val="005390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r>
              <a:rPr lang="vi-VN" sz="21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装备设施</a:t>
            </a:r>
            <a:endParaRPr lang="vi-VN" sz="21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637" name="Right Arrow 2"/>
          <p:cNvSpPr/>
          <p:nvPr/>
        </p:nvSpPr>
        <p:spPr>
          <a:xfrm rot="18000000">
            <a:off x="3449487" y="3270761"/>
            <a:ext cx="2352294" cy="1095782"/>
          </a:xfrm>
          <a:custGeom>
            <a:avLst/>
            <a:gdLst/>
            <a:ahLst/>
            <a:cxnLst/>
            <a:rect l="l" t="t" r="r" b="b"/>
            <a:pathLst>
              <a:path w="3142212" h="1463754">
                <a:moveTo>
                  <a:pt x="0" y="1188546"/>
                </a:moveTo>
                <a:lnTo>
                  <a:pt x="527316" y="275208"/>
                </a:lnTo>
                <a:lnTo>
                  <a:pt x="2464187" y="275208"/>
                </a:lnTo>
                <a:lnTo>
                  <a:pt x="2464187" y="0"/>
                </a:lnTo>
                <a:lnTo>
                  <a:pt x="3142212" y="731877"/>
                </a:lnTo>
                <a:lnTo>
                  <a:pt x="2464187" y="1463754"/>
                </a:lnTo>
                <a:lnTo>
                  <a:pt x="2464187" y="1188546"/>
                </a:lnTo>
                <a:close/>
              </a:path>
            </a:pathLst>
          </a:custGeom>
          <a:gradFill flip="none" rotWithShape="1">
            <a:gsLst>
              <a:gs pos="0">
                <a:srgbClr val="0070C0">
                  <a:lumMod val="75000"/>
                </a:srgbClr>
              </a:gs>
              <a:gs pos="50000">
                <a:srgbClr val="0070C0"/>
              </a:gs>
              <a:gs pos="100000">
                <a:srgbClr val="0070C0"/>
              </a:gs>
            </a:gsLst>
            <a:lin ang="2700000" scaled="1"/>
          </a:gradFill>
          <a:ln>
            <a:noFill/>
          </a:ln>
        </p:spPr>
        <p:style>
          <a:lnRef idx="2">
            <a:srgbClr val="005390">
              <a:shade val="50000"/>
            </a:srgbClr>
          </a:lnRef>
          <a:fillRef idx="1">
            <a:srgbClr val="005390"/>
          </a:fillRef>
          <a:effectRef idx="0">
            <a:srgbClr val="005390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r>
              <a:rPr lang="zh-CN" altLang="en-US" sz="2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技术力量</a:t>
            </a:r>
            <a:endParaRPr lang="zh-CN" altLang="en-US" sz="21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Group 21"/>
          <p:cNvGrpSpPr/>
          <p:nvPr/>
        </p:nvGrpSpPr>
        <p:grpSpPr>
          <a:xfrm>
            <a:off x="5614298" y="4118715"/>
            <a:ext cx="2352295" cy="1095782"/>
            <a:chOff x="5614298" y="4757262"/>
            <a:chExt cx="2352295" cy="1095782"/>
          </a:xfrm>
        </p:grpSpPr>
        <p:sp>
          <p:nvSpPr>
            <p:cNvPr id="1048638" name="Right Arrow 2"/>
            <p:cNvSpPr/>
            <p:nvPr/>
          </p:nvSpPr>
          <p:spPr>
            <a:xfrm rot="10800000">
              <a:off x="5614298" y="4757262"/>
              <a:ext cx="2352295" cy="1095782"/>
            </a:xfrm>
            <a:custGeom>
              <a:avLst/>
              <a:gdLst/>
              <a:ahLst/>
              <a:cxnLst/>
              <a:rect l="l" t="t" r="r" b="b"/>
              <a:pathLst>
                <a:path w="3142212" h="1463754">
                  <a:moveTo>
                    <a:pt x="0" y="1188546"/>
                  </a:moveTo>
                  <a:lnTo>
                    <a:pt x="527316" y="275208"/>
                  </a:lnTo>
                  <a:lnTo>
                    <a:pt x="2464187" y="275208"/>
                  </a:lnTo>
                  <a:lnTo>
                    <a:pt x="2464187" y="0"/>
                  </a:lnTo>
                  <a:lnTo>
                    <a:pt x="3142212" y="731877"/>
                  </a:lnTo>
                  <a:lnTo>
                    <a:pt x="2464187" y="1463754"/>
                  </a:lnTo>
                  <a:lnTo>
                    <a:pt x="2464187" y="118854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472C4">
                    <a:lumMod val="75000"/>
                  </a:srgbClr>
                </a:gs>
                <a:gs pos="50000">
                  <a:srgbClr val="4472C4"/>
                </a:gs>
                <a:gs pos="100000">
                  <a:srgbClr val="4472C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rgbClr val="005390">
                <a:shade val="50000"/>
              </a:srgbClr>
            </a:lnRef>
            <a:fillRef idx="1">
              <a:srgbClr val="005390"/>
            </a:fillRef>
            <a:effectRef idx="0">
              <a:srgbClr val="005390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8639" name="TextBox 23"/>
            <p:cNvSpPr txBox="1"/>
            <p:nvPr/>
          </p:nvSpPr>
          <p:spPr>
            <a:xfrm>
              <a:off x="6024997" y="5126558"/>
              <a:ext cx="1249680" cy="414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vi-VN" sz="2100" b="1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服务质量</a:t>
              </a:r>
              <a:endParaRPr lang="vi-VN" sz="2100" b="1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对角圆角矩形 50"/>
          <p:cNvSpPr/>
          <p:nvPr/>
        </p:nvSpPr>
        <p:spPr>
          <a:xfrm>
            <a:off x="8154332" y="2729728"/>
            <a:ext cx="2308649" cy="1989495"/>
          </a:xfrm>
          <a:prstGeom prst="round2DiagRect">
            <a:avLst/>
          </a:prstGeom>
          <a:blipFill rotWithShape="1">
            <a:blip r:embed="rId1"/>
            <a:stretch>
              <a:fillRect/>
            </a:stretch>
          </a:blipFill>
          <a:ln w="25400">
            <a:solidFill>
              <a:schemeClr val="bg1"/>
            </a:solidFill>
          </a:ln>
          <a:effectLst>
            <a:outerShdw blurRad="177800" dist="152400" dir="8100000" algn="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048643" name="六边形 48"/>
          <p:cNvSpPr/>
          <p:nvPr/>
        </p:nvSpPr>
        <p:spPr>
          <a:xfrm>
            <a:off x="6693939" y="2185484"/>
            <a:ext cx="1724307" cy="1485935"/>
          </a:xfrm>
          <a:prstGeom prst="hexagon">
            <a:avLst/>
          </a:prstGeom>
          <a:solidFill>
            <a:srgbClr val="0298DA"/>
          </a:solidFill>
          <a:ln>
            <a:noFill/>
          </a:ln>
          <a:effectLst>
            <a:innerShdw blurRad="139700" dist="50800" dir="10800000">
              <a:srgbClr val="000000">
                <a:alpha val="4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理念</a:t>
            </a:r>
            <a:endParaRPr lang="zh-CN" altLang="en-US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45" name="六边形 52"/>
          <p:cNvSpPr/>
          <p:nvPr/>
        </p:nvSpPr>
        <p:spPr>
          <a:xfrm>
            <a:off x="6698632" y="3791251"/>
            <a:ext cx="1724307" cy="1485935"/>
          </a:xfrm>
          <a:prstGeom prst="hexagon">
            <a:avLst/>
          </a:prstGeom>
          <a:solidFill>
            <a:srgbClr val="025AA2"/>
          </a:solidFill>
          <a:ln>
            <a:noFill/>
          </a:ln>
          <a:effectLst>
            <a:innerShdw blurRad="139700" dist="50800" dir="10800000">
              <a:srgbClr val="000000">
                <a:alpha val="4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使命</a:t>
            </a:r>
            <a:endParaRPr lang="zh-CN" altLang="en-US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46" name="同侧圆角矩形 53"/>
          <p:cNvSpPr/>
          <p:nvPr/>
        </p:nvSpPr>
        <p:spPr>
          <a:xfrm>
            <a:off x="1676861" y="2701784"/>
            <a:ext cx="2308649" cy="1989495"/>
          </a:xfrm>
          <a:prstGeom prst="round2SameRect">
            <a:avLst/>
          </a:prstGeom>
          <a:blipFill rotWithShape="1">
            <a:blip r:embed="rId2"/>
            <a:stretch>
              <a:fillRect/>
            </a:stretch>
          </a:blipFill>
          <a:ln w="25400">
            <a:solidFill>
              <a:schemeClr val="bg1"/>
            </a:solidFill>
          </a:ln>
          <a:effectLst>
            <a:outerShdw blurRad="177800" dist="152400" dir="8100000" algn="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048647" name="六边形 54"/>
          <p:cNvSpPr/>
          <p:nvPr/>
        </p:nvSpPr>
        <p:spPr>
          <a:xfrm>
            <a:off x="3773152" y="3778827"/>
            <a:ext cx="1724307" cy="1485935"/>
          </a:xfrm>
          <a:prstGeom prst="hexagon">
            <a:avLst/>
          </a:prstGeom>
          <a:solidFill>
            <a:srgbClr val="0298DA"/>
          </a:solidFill>
          <a:ln>
            <a:noFill/>
          </a:ln>
          <a:effectLst>
            <a:innerShdw blurRad="139700" dist="50800" dir="10800000">
              <a:srgbClr val="000000">
                <a:alpha val="4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宗旨</a:t>
            </a:r>
            <a:endParaRPr lang="zh-CN" altLang="en-US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48" name="六边形 55"/>
          <p:cNvSpPr/>
          <p:nvPr/>
        </p:nvSpPr>
        <p:spPr>
          <a:xfrm>
            <a:off x="3753104" y="2158649"/>
            <a:ext cx="1724307" cy="1485935"/>
          </a:xfrm>
          <a:prstGeom prst="hexagon">
            <a:avLst/>
          </a:prstGeom>
          <a:solidFill>
            <a:srgbClr val="025AA2"/>
          </a:solidFill>
          <a:ln>
            <a:noFill/>
          </a:ln>
          <a:effectLst>
            <a:innerShdw blurRad="139700" dist="50800" dir="10800000">
              <a:srgbClr val="000000">
                <a:alpha val="4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愿景</a:t>
            </a:r>
            <a:endParaRPr lang="zh-CN" altLang="en-US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49" name="六边形 56"/>
          <p:cNvSpPr/>
          <p:nvPr/>
        </p:nvSpPr>
        <p:spPr>
          <a:xfrm>
            <a:off x="5233547" y="4599441"/>
            <a:ext cx="1724307" cy="1485935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bg1"/>
            </a:solidFill>
          </a:ln>
          <a:effectLst>
            <a:outerShdw blurRad="177800" dist="152400" dir="8100000" algn="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核心价值观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50" name="六边形 57"/>
          <p:cNvSpPr/>
          <p:nvPr/>
        </p:nvSpPr>
        <p:spPr>
          <a:xfrm>
            <a:off x="5233544" y="1405940"/>
            <a:ext cx="1724307" cy="1485935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bg1"/>
            </a:solidFill>
          </a:ln>
          <a:effectLst>
            <a:outerShdw blurRad="177800" dist="152400" dir="8100000" algn="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精神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7" name="组合 11"/>
          <p:cNvGrpSpPr/>
          <p:nvPr/>
        </p:nvGrpSpPr>
        <p:grpSpPr>
          <a:xfrm>
            <a:off x="7863205" y="1907540"/>
            <a:ext cx="2972435" cy="706755"/>
            <a:chOff x="12383" y="3004"/>
            <a:chExt cx="4681" cy="1113"/>
          </a:xfrm>
        </p:grpSpPr>
        <p:cxnSp>
          <p:nvCxnSpPr>
            <p:cNvPr id="3145733" name="肘形连接符 7"/>
            <p:cNvCxnSpPr/>
            <p:nvPr/>
          </p:nvCxnSpPr>
          <p:spPr>
            <a:xfrm flipV="1">
              <a:off x="12383" y="3384"/>
              <a:ext cx="864" cy="360"/>
            </a:xfrm>
            <a:prstGeom prst="bentConnector3">
              <a:avLst>
                <a:gd name="adj1" fmla="val 5011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51" name="文本框 58"/>
            <p:cNvSpPr txBox="1"/>
            <p:nvPr/>
          </p:nvSpPr>
          <p:spPr>
            <a:xfrm>
              <a:off x="13176" y="3004"/>
              <a:ext cx="3888" cy="111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20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敬业诚信、创新超越</a:t>
              </a:r>
              <a:endPara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10"/>
          <p:cNvGrpSpPr/>
          <p:nvPr/>
        </p:nvGrpSpPr>
        <p:grpSpPr>
          <a:xfrm>
            <a:off x="7756525" y="5051425"/>
            <a:ext cx="3136265" cy="1076325"/>
            <a:chOff x="12215" y="7955"/>
            <a:chExt cx="4939" cy="1695"/>
          </a:xfrm>
        </p:grpSpPr>
        <p:cxnSp>
          <p:nvCxnSpPr>
            <p:cNvPr id="3145734" name="肘形连接符 5"/>
            <p:cNvCxnSpPr/>
            <p:nvPr/>
          </p:nvCxnSpPr>
          <p:spPr>
            <a:xfrm>
              <a:off x="12215" y="8232"/>
              <a:ext cx="872" cy="475"/>
            </a:xfrm>
            <a:prstGeom prst="bentConnector3">
              <a:avLst>
                <a:gd name="adj1" fmla="val 5011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52" name="文本框 59"/>
            <p:cNvSpPr txBox="1"/>
            <p:nvPr/>
          </p:nvSpPr>
          <p:spPr>
            <a:xfrm>
              <a:off x="13087" y="7955"/>
              <a:ext cx="4067" cy="169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20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为防务及高端制造提供最优散热解决方案</a:t>
              </a:r>
              <a:endPara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9" name="组合 8"/>
          <p:cNvGrpSpPr/>
          <p:nvPr/>
        </p:nvGrpSpPr>
        <p:grpSpPr>
          <a:xfrm>
            <a:off x="1499235" y="1753870"/>
            <a:ext cx="2680335" cy="1014730"/>
            <a:chOff x="2361" y="2762"/>
            <a:chExt cx="4221" cy="1598"/>
          </a:xfrm>
        </p:grpSpPr>
        <p:cxnSp>
          <p:nvCxnSpPr>
            <p:cNvPr id="3145735" name="肘形连接符 6"/>
            <p:cNvCxnSpPr/>
            <p:nvPr/>
          </p:nvCxnSpPr>
          <p:spPr>
            <a:xfrm flipH="1" flipV="1">
              <a:off x="6167" y="3024"/>
              <a:ext cx="415" cy="945"/>
            </a:xfrm>
            <a:prstGeom prst="bentConnector4">
              <a:avLst>
                <a:gd name="adj1" fmla="val -90361"/>
                <a:gd name="adj2" fmla="val 9216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53" name="文本框 60"/>
            <p:cNvSpPr txBox="1"/>
            <p:nvPr/>
          </p:nvSpPr>
          <p:spPr>
            <a:xfrm>
              <a:off x="2361" y="2762"/>
              <a:ext cx="4197" cy="15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zh-CN" sz="20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全球领先的散热方案提供商</a:t>
              </a:r>
              <a:endPara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9"/>
          <p:cNvGrpSpPr/>
          <p:nvPr/>
        </p:nvGrpSpPr>
        <p:grpSpPr>
          <a:xfrm>
            <a:off x="1311910" y="5218430"/>
            <a:ext cx="3198495" cy="706755"/>
            <a:chOff x="2066" y="8218"/>
            <a:chExt cx="5037" cy="1113"/>
          </a:xfrm>
        </p:grpSpPr>
        <p:cxnSp>
          <p:nvCxnSpPr>
            <p:cNvPr id="3145736" name="肘形连接符 4"/>
            <p:cNvCxnSpPr/>
            <p:nvPr/>
          </p:nvCxnSpPr>
          <p:spPr>
            <a:xfrm rot="10800000" flipV="1">
              <a:off x="5927" y="8232"/>
              <a:ext cx="1176" cy="360"/>
            </a:xfrm>
            <a:prstGeom prst="bentConnector3">
              <a:avLst>
                <a:gd name="adj1" fmla="val 4991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54" name="文本框 61"/>
            <p:cNvSpPr txBox="1"/>
            <p:nvPr/>
          </p:nvSpPr>
          <p:spPr>
            <a:xfrm>
              <a:off x="2066" y="8218"/>
              <a:ext cx="4093" cy="111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pPr algn="l"/>
              <a:r>
                <a:rPr lang="zh-CN" altLang="en-US" sz="20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航空报国、强军富民</a:t>
              </a:r>
              <a:endPara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48655" name="TextBox 13"/>
          <p:cNvSpPr txBox="1"/>
          <p:nvPr/>
        </p:nvSpPr>
        <p:spPr>
          <a:xfrm>
            <a:off x="1697526" y="577884"/>
            <a:ext cx="22250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 dirty="0">
                <a:solidFill>
                  <a:srgbClr val="0070C0"/>
                </a:solidFill>
                <a:latin typeface="张海山锐谐体2.0-授权联系：Samtype@QQ.com" panose="02000000000000000000" charset="-122"/>
                <a:ea typeface="张海山锐谐体2.0-授权联系：Samtype@QQ.com" panose="02000000000000000000" charset="-122"/>
              </a:rPr>
              <a:t>企业文化</a:t>
            </a:r>
            <a:endParaRPr lang="zh-CN" altLang="en-US" sz="4000" b="1" dirty="0">
              <a:solidFill>
                <a:srgbClr val="0070C0"/>
              </a:solidFill>
              <a:latin typeface="张海山锐谐体2.0-授权联系：Samtype@QQ.com" panose="02000000000000000000" charset="-122"/>
              <a:ea typeface="张海山锐谐体2.0-授权联系：Samtype@QQ.com" panose="02000000000000000000" charset="-122"/>
            </a:endParaRPr>
          </a:p>
        </p:txBody>
      </p:sp>
      <p:pic>
        <p:nvPicPr>
          <p:cNvPr id="2097165" name="图片 1" descr="u=1747800731,2735432218&amp;fm=27&amp;gp=0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15567" r="12820" b="6101"/>
          <a:stretch>
            <a:fillRect/>
          </a:stretch>
        </p:blipFill>
        <p:spPr>
          <a:xfrm>
            <a:off x="492125" y="156845"/>
            <a:ext cx="1143000" cy="1127760"/>
          </a:xfrm>
          <a:prstGeom prst="roundRect">
            <a:avLst/>
          </a:prstGeom>
          <a:noFill/>
          <a:effectLst/>
          <a:scene3d>
            <a:camera prst="orthographicFront"/>
            <a:lightRig rig="threePt" dir="t"/>
          </a:scene3d>
          <a:sp3d/>
        </p:spPr>
      </p:pic>
      <p:sp>
        <p:nvSpPr>
          <p:cNvPr id="1048656" name="文本框 2"/>
          <p:cNvSpPr txBox="1"/>
          <p:nvPr/>
        </p:nvSpPr>
        <p:spPr>
          <a:xfrm>
            <a:off x="4531995" y="934085"/>
            <a:ext cx="312674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务实、高效、精益、创新</a:t>
            </a:r>
            <a:endParaRPr lang="zh-CN" altLang="zh-CN" sz="2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zh-CN" sz="2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57" name="文本框 3"/>
          <p:cNvSpPr txBox="1"/>
          <p:nvPr/>
        </p:nvSpPr>
        <p:spPr>
          <a:xfrm>
            <a:off x="5295900" y="6188710"/>
            <a:ext cx="3126740" cy="39878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诚信、厚德</a:t>
            </a:r>
            <a:endParaRPr lang="zh-CN" altLang="zh-CN" sz="2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 dir="vert"/>
      </p:transition>
    </mc:Choice>
    <mc:Fallback>
      <p:transition spd="med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90436" y="3776871"/>
            <a:ext cx="107188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l" fontAlgn="base">
              <a:buClrTx/>
              <a:buSzTx/>
              <a:buFontTx/>
              <a:defRPr/>
            </a:pPr>
            <a:r>
              <a:rPr lang="zh-CN" altLang="en-US" sz="1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数控剪板机</a:t>
            </a:r>
            <a:endParaRPr lang="zh-CN" altLang="en-US" sz="1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3408" y="6339862"/>
            <a:ext cx="107188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l" fontAlgn="base">
              <a:buClrTx/>
              <a:buSzTx/>
              <a:buFontTx/>
              <a:defRPr/>
            </a:pPr>
            <a:r>
              <a:rPr lang="zh-CN" altLang="en-US" sz="1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自动弯管机</a:t>
            </a:r>
            <a:endParaRPr lang="zh-CN" altLang="en-US" sz="1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 descr="36789081902812328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859" t="5208" r="18466" b="4186"/>
          <a:stretch>
            <a:fillRect/>
          </a:stretch>
        </p:blipFill>
        <p:spPr>
          <a:xfrm>
            <a:off x="8523617" y="1814369"/>
            <a:ext cx="2927423" cy="1981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98253" y="3795583"/>
            <a:ext cx="107188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l" fontAlgn="base">
              <a:buClrTx/>
              <a:buSzTx/>
              <a:buFontTx/>
              <a:defRPr/>
            </a:pPr>
            <a:r>
              <a:rPr lang="zh-CN" altLang="en-US" sz="1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数控折边机</a:t>
            </a:r>
            <a:endParaRPr lang="zh-CN" altLang="en-US" sz="1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图片 15" descr="C:\Users\Administrator\Desktop\弯管机.png弯管机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r="7964"/>
          <a:stretch>
            <a:fillRect/>
          </a:stretch>
        </p:blipFill>
        <p:spPr>
          <a:xfrm>
            <a:off x="543324" y="4177094"/>
            <a:ext cx="3073847" cy="2083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484123" y="6269404"/>
            <a:ext cx="124968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l" fontAlgn="base">
              <a:buClrTx/>
              <a:buSzTx/>
              <a:buFontTx/>
              <a:defRPr/>
            </a:pPr>
            <a:r>
              <a:rPr lang="zh-CN" altLang="en-US" sz="1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自动管管焊机</a:t>
            </a:r>
            <a:endParaRPr lang="zh-CN" altLang="en-US" sz="1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073742858" name="对象 1073742857"/>
          <p:cNvGraphicFramePr/>
          <p:nvPr>
            <p:custDataLst>
              <p:tags r:id="rId9"/>
            </p:custDataLst>
          </p:nvPr>
        </p:nvGraphicFramePr>
        <p:xfrm>
          <a:off x="6983870" y="4177093"/>
          <a:ext cx="2318218" cy="208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0" imgW="7600950" imgH="10753725" progId="Word.Document.8">
                  <p:embed/>
                </p:oleObj>
              </mc:Choice>
              <mc:Fallback>
                <p:oleObj name="" r:id="rId10" imgW="7600950" imgH="10753725" progId="Word.Document.8">
                  <p:embed/>
                  <p:pic>
                    <p:nvPicPr>
                      <p:cNvPr id="0" name="Picture 4" descr="image29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873" t="9346" r="29144" b="49689"/>
                      <a:stretch>
                        <a:fillRect/>
                      </a:stretch>
                    </p:blipFill>
                    <p:spPr bwMode="auto">
                      <a:xfrm>
                        <a:off x="6983870" y="4177093"/>
                        <a:ext cx="2318218" cy="208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410" name="Picture 6" descr="C:\Users\xuxin\Desktop\图片5.pn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 rotWithShape="1">
          <a:blip r:embed="rId13" cstate="screen"/>
          <a:srcRect l="2741" t="7577" r="5185" b="5292"/>
          <a:stretch>
            <a:fillRect/>
          </a:stretch>
        </p:blipFill>
        <p:spPr bwMode="auto">
          <a:xfrm>
            <a:off x="3698429" y="4177093"/>
            <a:ext cx="3204183" cy="2065043"/>
          </a:xfrm>
          <a:prstGeom prst="rect">
            <a:avLst/>
          </a:prstGeom>
          <a:effectLst/>
        </p:spPr>
      </p:pic>
      <p:sp>
        <p:nvSpPr>
          <p:cNvPr id="34" name="文本框 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381193" y="6293904"/>
            <a:ext cx="142748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l" fontAlgn="base">
              <a:buClrTx/>
              <a:buSzTx/>
              <a:buFontTx/>
              <a:defRPr/>
            </a:pPr>
            <a:r>
              <a:rPr lang="zh-CN" altLang="en-US" sz="1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机器人焊接设备</a:t>
            </a:r>
            <a:endParaRPr lang="zh-CN" altLang="en-US" sz="1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4301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43324" y="874906"/>
            <a:ext cx="3407410" cy="34734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indent="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285750" marR="0" lvl="0" indent="-285750" algn="just" defTabSz="914400" rtl="0" eaLnBrk="1" latinLnBrk="0" hangingPunct="1">
              <a:lnSpc>
                <a:spcPct val="100000"/>
              </a:lnSpc>
              <a:buClrTx/>
              <a:buSzTx/>
              <a:buFont typeface="Wingdings" panose="05000000000000000000" charset="0"/>
              <a:buChar char="u"/>
            </a:pPr>
            <a:r>
              <a:rPr lang="zh-CN" altLang="zh-CN" b="1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生产</a:t>
            </a:r>
            <a:r>
              <a:rPr lang="zh-CN" altLang="en-US" b="1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设备</a:t>
            </a:r>
            <a:endParaRPr kumimoji="0" lang="zh-CN" altLang="zh-CN" b="1" i="1" u="none" strike="noStrike" kern="1200" cap="none" spc="0" normalizeH="0" baseline="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1231880" y="135255"/>
            <a:ext cx="739140" cy="731520"/>
          </a:xfrm>
          <a:prstGeom prst="rect">
            <a:avLst/>
          </a:prstGeom>
        </p:spPr>
      </p:pic>
      <p:sp>
        <p:nvSpPr>
          <p:cNvPr id="12" name="圆角矩形 11"/>
          <p:cNvSpPr/>
          <p:nvPr>
            <p:custDataLst>
              <p:tags r:id="rId18"/>
            </p:custDataLst>
          </p:nvPr>
        </p:nvSpPr>
        <p:spPr>
          <a:xfrm rot="2700000">
            <a:off x="428625" y="297180"/>
            <a:ext cx="420370" cy="407670"/>
          </a:xfrm>
          <a:prstGeom prst="roundRect">
            <a:avLst/>
          </a:prstGeom>
          <a:gradFill>
            <a:gsLst>
              <a:gs pos="0">
                <a:srgbClr val="05508F"/>
              </a:gs>
              <a:gs pos="98000">
                <a:srgbClr val="06A4E5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19"/>
            </p:custDataLst>
          </p:nvPr>
        </p:nvSpPr>
        <p:spPr>
          <a:xfrm rot="2700000">
            <a:off x="584200" y="300355"/>
            <a:ext cx="420370" cy="4076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>
            <p:custDataLst>
              <p:tags r:id="rId20"/>
            </p:custDataLst>
          </p:nvPr>
        </p:nvSpPr>
        <p:spPr>
          <a:xfrm>
            <a:off x="1103166" y="120684"/>
            <a:ext cx="162095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</a:pPr>
            <a:r>
              <a:rPr lang="zh-CN" altLang="en-US" sz="2800" b="1" dirty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+mn-ea"/>
                <a:sym typeface="+mn-ea"/>
              </a:rPr>
              <a:t>生产能力</a:t>
            </a:r>
            <a:endParaRPr lang="zh-CN" altLang="zh-CN" sz="2800" b="1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+mn-ea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1"/>
            </p:custDataLst>
          </p:nvPr>
        </p:nvSpPr>
        <p:spPr>
          <a:xfrm>
            <a:off x="417195" y="1222375"/>
            <a:ext cx="11343005" cy="42164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indent="406400" algn="just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zh-CN" sz="16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公司拥有先进的数控剪板机、数控折边机、激光切割机、自动管焊机、自动弯管机等设备。</a:t>
            </a:r>
            <a:endParaRPr kumimoji="0" lang="zh-CN" altLang="zh-CN" sz="1600" b="0" i="0" u="none" strike="noStrike" kern="1200" cap="none" spc="0" normalizeH="0" baseline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indent="4572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034991" y="3785374"/>
            <a:ext cx="107188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l" fontAlgn="base">
              <a:buClrTx/>
              <a:buSzTx/>
              <a:buFontTx/>
              <a:defRPr/>
            </a:pPr>
            <a:r>
              <a:rPr lang="zh-CN" altLang="en-US" sz="1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激光切割机</a:t>
            </a:r>
            <a:endParaRPr lang="zh-CN" altLang="en-US" sz="1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23"/>
            </p:custDataLst>
          </p:nvPr>
        </p:nvSpPr>
        <p:spPr>
          <a:xfrm>
            <a:off x="9926376" y="6299583"/>
            <a:ext cx="14922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机械加工中心</a:t>
            </a: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4"/>
          <a:stretch>
            <a:fillRect/>
          </a:stretch>
        </p:blipFill>
        <p:spPr>
          <a:xfrm>
            <a:off x="4895407" y="1814369"/>
            <a:ext cx="3413529" cy="201266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345" y="4177092"/>
            <a:ext cx="2753391" cy="206504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91" y="1799237"/>
            <a:ext cx="4160959" cy="2012665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877,&quot;width&quot;:7706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TABLE_BEAUTIFY" val="smartTable{b2585a20-e505-4fbc-a771-5560a0d3b7e5}"/>
  <p:tag name="TABLE_ENDDRAG_ORIGIN_RECT" val="747*350"/>
  <p:tag name="TABLE_ENDDRAG_RECT" val="94*140*747*350"/>
  <p:tag name="TABLE_RECT" val="17*121.888*926*400.8"/>
  <p:tag name="TABLE_EMPHASIZE_COLOR" val="6579300"/>
  <p:tag name="TABLE_ONEKEY_SKIN_IDX" val="0"/>
  <p:tag name="TABLE_SKINIDX" val="-1"/>
  <p:tag name="TABLE_COLORIDX" val="l"/>
</p:tagLst>
</file>

<file path=ppt/tags/tag47.xml><?xml version="1.0" encoding="utf-8"?>
<p:tagLst xmlns:p="http://schemas.openxmlformats.org/presentationml/2006/main">
  <p:tag name="TABLE_ENDDRAG_ORIGIN_RECT" val="204*36"/>
  <p:tag name="TABLE_ENDDRAG_RECT" val="144*255*204*36"/>
</p:tagLst>
</file>

<file path=ppt/tags/tag48.xml><?xml version="1.0" encoding="utf-8"?>
<p:tagLst xmlns:p="http://schemas.openxmlformats.org/presentationml/2006/main">
  <p:tag name="commondata" val="eyJoZGlkIjoiNjllZDRkNGMwYzAyYzQzNmQyMWViZTdhYTJhOTE0YTM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2299</Words>
  <Application>WPS 演示</Application>
  <PresentationFormat/>
  <Paragraphs>259</Paragraphs>
  <Slides>17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张海山锐谐体2.0-授权联系：Samtype@QQ.com</vt:lpstr>
      <vt:lpstr>叶根友毛笔行书2.0版</vt:lpstr>
      <vt:lpstr>Kartika</vt:lpstr>
      <vt:lpstr>方正粗圆简体</vt:lpstr>
      <vt:lpstr>Lato Light</vt:lpstr>
      <vt:lpstr>Calibri</vt:lpstr>
      <vt:lpstr>Wingdings</vt:lpstr>
      <vt:lpstr>Times New Roman</vt:lpstr>
      <vt:lpstr>Calibri Light</vt:lpstr>
      <vt:lpstr>方正宋刻本秀楷简体</vt:lpstr>
      <vt:lpstr>锐字云字库准圆体1.0</vt:lpstr>
      <vt:lpstr>Lato Regular</vt:lpstr>
      <vt:lpstr>Source Sans Pro ExtraLight</vt:lpstr>
      <vt:lpstr>Lato Light</vt:lpstr>
      <vt:lpstr>黑体</vt:lpstr>
      <vt:lpstr>等线</vt:lpstr>
      <vt:lpstr>Arial Unicode MS</vt:lpstr>
      <vt:lpstr>等线 Light</vt:lpstr>
      <vt:lpstr>Segoe Print</vt:lpstr>
      <vt:lpstr>PMingLiU-ExtB</vt:lpstr>
      <vt:lpstr>Office 主题​​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0oo</cp:lastModifiedBy>
  <cp:revision>8</cp:revision>
  <dcterms:created xsi:type="dcterms:W3CDTF">2023-02-27T23:09:00Z</dcterms:created>
  <dcterms:modified xsi:type="dcterms:W3CDTF">2025-05-21T02:26:08Z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91A31F4CF55045E0A4164A23F01F78DF_13</vt:lpwstr>
  </property>
</Properties>
</file>